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6" d="100"/>
          <a:sy n="106" d="100"/>
        </p:scale>
        <p:origin x="108"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9/25/2023</a:t>
            </a:fld>
            <a:endParaRPr lang="en-US" dirty="0"/>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dirty="0"/>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dirty="0"/>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dirty="0"/>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dirty="0"/>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dirty="0"/>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9/25/2023</a:t>
            </a:fld>
            <a:endParaRPr lang="en-US" dirty="0"/>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dirty="0"/>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dirty="0"/>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kent123/Data-Scienc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kent123/Data-Science/blob/main/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kent123/Data-Scienc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kent123/Data-Science/blob/main/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kent123/Data-Scienc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kent123/Data-Scienc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Craig Kent</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09/29/2023</a:t>
            </a:r>
            <a:endParaRPr lang="en-US" dirty="0">
              <a:solidFill>
                <a:schemeClr val="bg2"/>
              </a:solidFill>
              <a:latin typeface="Abadi"/>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852" y="1640241"/>
            <a:ext cx="5164624" cy="4786970"/>
          </a:xfrm>
          <a:prstGeom prst="rect">
            <a:avLst/>
          </a:prstGeom>
        </p:spPr>
        <p:txBody>
          <a:bodyPr/>
          <a:lstStyle/>
          <a:p>
            <a:r>
              <a:rPr lang="en-US" sz="2200" dirty="0">
                <a:solidFill>
                  <a:schemeClr val="accent3">
                    <a:lumMod val="25000"/>
                  </a:schemeClr>
                </a:solidFill>
                <a:latin typeface="Abadi" panose="020B0604020104020204" pitchFamily="34" charset="0"/>
              </a:rPr>
              <a:t>Dealt with missing values in the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column by having none values represent when landing pads were not used. Calculated the mean for the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using the mean() function. Used the mean and the replace() function to replace non-numeric values in the data with the mean that was calculated.</a:t>
            </a:r>
          </a:p>
          <a:p>
            <a:r>
              <a:rPr lang="en-US" sz="2200" dirty="0">
                <a:solidFill>
                  <a:schemeClr val="accent3">
                    <a:lumMod val="25000"/>
                  </a:schemeClr>
                </a:solidFill>
                <a:latin typeface="Abadi" panose="020B0604020104020204" pitchFamily="34" charset="0"/>
              </a:rPr>
              <a:t>GitHub URL of completed data wrangling related notebooks: </a:t>
            </a:r>
            <a:r>
              <a:rPr lang="en-US" sz="2200" dirty="0">
                <a:solidFill>
                  <a:schemeClr val="accent3">
                    <a:lumMod val="25000"/>
                  </a:schemeClr>
                </a:solidFill>
                <a:latin typeface="Abadi" panose="020B0604020104020204" pitchFamily="34" charset="0"/>
                <a:hlinkClick r:id="rId3"/>
              </a:rPr>
              <a:t>https://github.com/ckent123/Data-Science/blob/main/jupyter-labs-spacex-data-collection-api.ipynb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Flowchart: Terminator 1">
            <a:extLst>
              <a:ext uri="{FF2B5EF4-FFF2-40B4-BE49-F238E27FC236}">
                <a16:creationId xmlns:a16="http://schemas.microsoft.com/office/drawing/2014/main" id="{C13853D1-DE87-5DC9-C39D-656E86830E56}"/>
              </a:ext>
            </a:extLst>
          </p:cNvPr>
          <p:cNvSpPr/>
          <p:nvPr/>
        </p:nvSpPr>
        <p:spPr>
          <a:xfrm>
            <a:off x="8115021" y="2259666"/>
            <a:ext cx="914400" cy="6096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Start of Data Wrangling</a:t>
            </a:r>
          </a:p>
        </p:txBody>
      </p:sp>
      <p:sp>
        <p:nvSpPr>
          <p:cNvPr id="3" name="Flowchart: Alternate Process 2">
            <a:extLst>
              <a:ext uri="{FF2B5EF4-FFF2-40B4-BE49-F238E27FC236}">
                <a16:creationId xmlns:a16="http://schemas.microsoft.com/office/drawing/2014/main" id="{3CF577DE-0A73-481A-765D-0891BACC598D}"/>
              </a:ext>
            </a:extLst>
          </p:cNvPr>
          <p:cNvSpPr/>
          <p:nvPr/>
        </p:nvSpPr>
        <p:spPr>
          <a:xfrm>
            <a:off x="7648296" y="3107391"/>
            <a:ext cx="1876425"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Calculate the mean value of </a:t>
            </a:r>
            <a:r>
              <a:rPr lang="en-US" sz="1100" dirty="0" err="1">
                <a:effectLst/>
                <a:ea typeface="Calibri" panose="020F0502020204030204" pitchFamily="34" charset="0"/>
                <a:cs typeface="Times New Roman" panose="02020603050405020304" pitchFamily="18" charset="0"/>
              </a:rPr>
              <a:t>PayloadMass</a:t>
            </a:r>
            <a:r>
              <a:rPr lang="en-US" sz="1100" dirty="0">
                <a:effectLst/>
                <a:ea typeface="Calibri" panose="020F0502020204030204" pitchFamily="34" charset="0"/>
                <a:cs typeface="Times New Roman" panose="02020603050405020304" pitchFamily="18" charset="0"/>
              </a:rPr>
              <a:t> column</a:t>
            </a:r>
          </a:p>
        </p:txBody>
      </p:sp>
      <p:sp>
        <p:nvSpPr>
          <p:cNvPr id="6" name="Flowchart: Alternate Process 5">
            <a:extLst>
              <a:ext uri="{FF2B5EF4-FFF2-40B4-BE49-F238E27FC236}">
                <a16:creationId xmlns:a16="http://schemas.microsoft.com/office/drawing/2014/main" id="{94A7C34E-A67D-CAD7-0AF2-4E1030B8A035}"/>
              </a:ext>
            </a:extLst>
          </p:cNvPr>
          <p:cNvSpPr/>
          <p:nvPr/>
        </p:nvSpPr>
        <p:spPr>
          <a:xfrm>
            <a:off x="7667346" y="3859866"/>
            <a:ext cx="1876425" cy="4667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Replace the non-numeric values with its mean value</a:t>
            </a:r>
          </a:p>
        </p:txBody>
      </p:sp>
      <p:sp>
        <p:nvSpPr>
          <p:cNvPr id="10" name="Flowchart: Terminator 9">
            <a:extLst>
              <a:ext uri="{FF2B5EF4-FFF2-40B4-BE49-F238E27FC236}">
                <a16:creationId xmlns:a16="http://schemas.microsoft.com/office/drawing/2014/main" id="{549DDB4A-7148-3E33-6E68-73B669DDF45E}"/>
              </a:ext>
            </a:extLst>
          </p:cNvPr>
          <p:cNvSpPr/>
          <p:nvPr/>
        </p:nvSpPr>
        <p:spPr>
          <a:xfrm>
            <a:off x="8148283" y="4587291"/>
            <a:ext cx="914400" cy="60007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End of </a:t>
            </a:r>
            <a:r>
              <a:rPr lang="en-US" sz="1100" dirty="0">
                <a:ea typeface="Calibri" panose="020F0502020204030204" pitchFamily="34" charset="0"/>
                <a:cs typeface="Times New Roman" panose="02020603050405020304" pitchFamily="18" charset="0"/>
              </a:rPr>
              <a:t>Data Wrangling</a:t>
            </a:r>
            <a:endParaRPr lang="en-US" sz="1100" dirty="0">
              <a:effectLst/>
              <a:ea typeface="Calibri" panose="020F0502020204030204" pitchFamily="34" charset="0"/>
              <a:cs typeface="Times New Roman" panose="02020603050405020304" pitchFamily="18" charset="0"/>
            </a:endParaRPr>
          </a:p>
        </p:txBody>
      </p:sp>
      <p:sp>
        <p:nvSpPr>
          <p:cNvPr id="11" name="Arrow: Down 10">
            <a:extLst>
              <a:ext uri="{FF2B5EF4-FFF2-40B4-BE49-F238E27FC236}">
                <a16:creationId xmlns:a16="http://schemas.microsoft.com/office/drawing/2014/main" id="{07589273-6175-4EE8-8861-86DFD52496F2}"/>
              </a:ext>
            </a:extLst>
          </p:cNvPr>
          <p:cNvSpPr/>
          <p:nvPr/>
        </p:nvSpPr>
        <p:spPr>
          <a:xfrm>
            <a:off x="8344181" y="3621741"/>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2" name="Arrow: Down 11">
            <a:extLst>
              <a:ext uri="{FF2B5EF4-FFF2-40B4-BE49-F238E27FC236}">
                <a16:creationId xmlns:a16="http://schemas.microsoft.com/office/drawing/2014/main" id="{A2200C28-766C-AE97-39DB-544EFA57CA5D}"/>
              </a:ext>
            </a:extLst>
          </p:cNvPr>
          <p:cNvSpPr/>
          <p:nvPr/>
        </p:nvSpPr>
        <p:spPr>
          <a:xfrm>
            <a:off x="8344181" y="4336116"/>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Arrow: Down 12">
            <a:extLst>
              <a:ext uri="{FF2B5EF4-FFF2-40B4-BE49-F238E27FC236}">
                <a16:creationId xmlns:a16="http://schemas.microsoft.com/office/drawing/2014/main" id="{201A3A3B-0C39-7180-B671-822548345522}"/>
              </a:ext>
            </a:extLst>
          </p:cNvPr>
          <p:cNvSpPr/>
          <p:nvPr/>
        </p:nvSpPr>
        <p:spPr>
          <a:xfrm>
            <a:off x="8334656" y="2868631"/>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Charts Used:</a:t>
            </a:r>
          </a:p>
          <a:p>
            <a:pPr lvl="1">
              <a:lnSpc>
                <a:spcPct val="100000"/>
              </a:lnSpc>
              <a:spcBef>
                <a:spcPts val="1400"/>
              </a:spcBef>
            </a:pPr>
            <a:r>
              <a:rPr lang="en-US" sz="1200" dirty="0" err="1">
                <a:solidFill>
                  <a:schemeClr val="accent3">
                    <a:lumMod val="25000"/>
                  </a:schemeClr>
                </a:solidFill>
                <a:latin typeface="Abadi"/>
              </a:rPr>
              <a:t>FlightNumber</a:t>
            </a:r>
            <a:r>
              <a:rPr lang="en-US" sz="1200" dirty="0">
                <a:solidFill>
                  <a:schemeClr val="accent3">
                    <a:lumMod val="25000"/>
                  </a:schemeClr>
                </a:solidFill>
                <a:latin typeface="Abadi"/>
              </a:rPr>
              <a:t> vs. </a:t>
            </a:r>
            <a:r>
              <a:rPr lang="en-US" sz="1200" dirty="0" err="1">
                <a:solidFill>
                  <a:schemeClr val="accent3">
                    <a:lumMod val="25000"/>
                  </a:schemeClr>
                </a:solidFill>
                <a:latin typeface="Abadi"/>
              </a:rPr>
              <a:t>PayloadMass</a:t>
            </a:r>
            <a:r>
              <a:rPr lang="en-US" sz="1200" dirty="0">
                <a:solidFill>
                  <a:schemeClr val="accent3">
                    <a:lumMod val="25000"/>
                  </a:schemeClr>
                </a:solidFill>
                <a:latin typeface="Abadi"/>
              </a:rPr>
              <a:t> – To show if payload affected the success of the launches as more launches occurred over time.</a:t>
            </a:r>
          </a:p>
          <a:p>
            <a:pPr lvl="1">
              <a:lnSpc>
                <a:spcPct val="100000"/>
              </a:lnSpc>
              <a:spcBef>
                <a:spcPts val="1400"/>
              </a:spcBef>
            </a:pPr>
            <a:r>
              <a:rPr lang="en-US" sz="1200" dirty="0" err="1">
                <a:solidFill>
                  <a:schemeClr val="accent3">
                    <a:lumMod val="25000"/>
                  </a:schemeClr>
                </a:solidFill>
                <a:latin typeface="Abadi"/>
              </a:rPr>
              <a:t>FlightNumber</a:t>
            </a:r>
            <a:r>
              <a:rPr lang="en-US" sz="1200" dirty="0">
                <a:solidFill>
                  <a:schemeClr val="accent3">
                    <a:lumMod val="25000"/>
                  </a:schemeClr>
                </a:solidFill>
                <a:latin typeface="Abadi"/>
              </a:rPr>
              <a:t> vs </a:t>
            </a:r>
            <a:r>
              <a:rPr lang="en-US" sz="1200" dirty="0" err="1">
                <a:solidFill>
                  <a:schemeClr val="accent3">
                    <a:lumMod val="25000"/>
                  </a:schemeClr>
                </a:solidFill>
                <a:latin typeface="Abadi"/>
              </a:rPr>
              <a:t>LaunchSite</a:t>
            </a:r>
            <a:r>
              <a:rPr lang="en-US" sz="1200" dirty="0">
                <a:solidFill>
                  <a:schemeClr val="accent3">
                    <a:lumMod val="25000"/>
                  </a:schemeClr>
                </a:solidFill>
                <a:latin typeface="Abadi"/>
              </a:rPr>
              <a:t> – To show if location was a factor in the success of each launch.</a:t>
            </a:r>
          </a:p>
          <a:p>
            <a:pPr lvl="1">
              <a:lnSpc>
                <a:spcPct val="100000"/>
              </a:lnSpc>
              <a:spcBef>
                <a:spcPts val="1400"/>
              </a:spcBef>
            </a:pPr>
            <a:r>
              <a:rPr lang="en-US" sz="1200" dirty="0">
                <a:solidFill>
                  <a:schemeClr val="accent3">
                    <a:lumMod val="25000"/>
                  </a:schemeClr>
                </a:solidFill>
                <a:latin typeface="Abadi"/>
              </a:rPr>
              <a:t>Payload Vs. Launch Site – To show if the combination of location and payload had an affect on the success of the launch.</a:t>
            </a:r>
          </a:p>
          <a:p>
            <a:pPr lvl="1">
              <a:lnSpc>
                <a:spcPct val="100000"/>
              </a:lnSpc>
              <a:spcBef>
                <a:spcPts val="1400"/>
              </a:spcBef>
            </a:pPr>
            <a:r>
              <a:rPr lang="en-US" sz="1200" dirty="0">
                <a:solidFill>
                  <a:schemeClr val="accent3">
                    <a:lumMod val="25000"/>
                  </a:schemeClr>
                </a:solidFill>
                <a:latin typeface="Abadi"/>
              </a:rPr>
              <a:t>Payload vs. Orbit – To show if achieving a certain orbit was affected by payload.</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EDA with data visualization notebook: </a:t>
            </a:r>
            <a:r>
              <a:rPr lang="en-US" sz="2200" dirty="0">
                <a:solidFill>
                  <a:schemeClr val="accent3">
                    <a:lumMod val="25000"/>
                  </a:schemeClr>
                </a:solidFill>
                <a:latin typeface="Abadi" panose="020B0604020104020204" pitchFamily="34" charset="0"/>
                <a:hlinkClick r:id="rId3"/>
              </a:rPr>
              <a:t>https://github.com/ckent123/Data-Science/blob/main/jupyter-labs-eda-dataviz.ipynb.jupyterlite.ipynb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SQL queries performed:</a:t>
            </a:r>
          </a:p>
          <a:p>
            <a:pPr lvl="1">
              <a:lnSpc>
                <a:spcPct val="100000"/>
              </a:lnSpc>
              <a:spcBef>
                <a:spcPts val="1400"/>
              </a:spcBef>
            </a:pPr>
            <a:r>
              <a:rPr lang="en-US" sz="1000" i="0" dirty="0">
                <a:effectLst/>
                <a:latin typeface="-apple-system"/>
              </a:rPr>
              <a:t>Displayed the names of the unique launch sites in the space mission using Distinct statement.</a:t>
            </a:r>
          </a:p>
          <a:p>
            <a:pPr lvl="1">
              <a:lnSpc>
                <a:spcPct val="100000"/>
              </a:lnSpc>
              <a:spcBef>
                <a:spcPts val="1400"/>
              </a:spcBef>
            </a:pPr>
            <a:r>
              <a:rPr lang="en-US" sz="1000" dirty="0">
                <a:latin typeface="-apple-system"/>
              </a:rPr>
              <a:t>Displayed 5 records where launch sites begin with the string 'CCA’ using limit clause.</a:t>
            </a:r>
          </a:p>
          <a:p>
            <a:pPr lvl="1">
              <a:lnSpc>
                <a:spcPct val="100000"/>
              </a:lnSpc>
              <a:spcBef>
                <a:spcPts val="1400"/>
              </a:spcBef>
            </a:pPr>
            <a:r>
              <a:rPr lang="en-US" sz="1000" dirty="0">
                <a:latin typeface="-apple-system"/>
              </a:rPr>
              <a:t>Displayed the total payload mass carried by boosters launched by NASA (CRS) using sum function and group by clause.</a:t>
            </a:r>
          </a:p>
          <a:p>
            <a:pPr lvl="1">
              <a:lnSpc>
                <a:spcPct val="100000"/>
              </a:lnSpc>
              <a:spcBef>
                <a:spcPts val="1400"/>
              </a:spcBef>
            </a:pPr>
            <a:r>
              <a:rPr lang="en-US" sz="1000" dirty="0">
                <a:latin typeface="-apple-system"/>
              </a:rPr>
              <a:t>Displayed average payload mass carried by booster version F9 v1.1 average function.</a:t>
            </a:r>
          </a:p>
          <a:p>
            <a:pPr lvl="1">
              <a:lnSpc>
                <a:spcPct val="100000"/>
              </a:lnSpc>
              <a:spcBef>
                <a:spcPts val="1400"/>
              </a:spcBef>
            </a:pPr>
            <a:r>
              <a:rPr lang="en-US" sz="1000" dirty="0">
                <a:latin typeface="-apple-system"/>
              </a:rPr>
              <a:t>Listed the date when the first successful landing outcome in ground pad was achieved by using min function.</a:t>
            </a:r>
          </a:p>
          <a:p>
            <a:pPr lvl="1">
              <a:lnSpc>
                <a:spcPct val="100000"/>
              </a:lnSpc>
              <a:spcBef>
                <a:spcPts val="1400"/>
              </a:spcBef>
            </a:pPr>
            <a:r>
              <a:rPr lang="en-US" sz="1000" dirty="0">
                <a:latin typeface="-apple-system"/>
              </a:rPr>
              <a:t>Listed the names of the boosters which have success in drone ship and have payload mass greater than 4000 but less than 6000</a:t>
            </a:r>
          </a:p>
          <a:p>
            <a:pPr lvl="1">
              <a:lnSpc>
                <a:spcPct val="100000"/>
              </a:lnSpc>
              <a:spcBef>
                <a:spcPts val="1400"/>
              </a:spcBef>
            </a:pPr>
            <a:r>
              <a:rPr lang="en-US" sz="1000" dirty="0">
                <a:latin typeface="-apple-system"/>
              </a:rPr>
              <a:t>Listed the total number of successful and failure mission outcomes by using trim and count functions and group by clause.</a:t>
            </a:r>
          </a:p>
          <a:p>
            <a:pPr lvl="1">
              <a:lnSpc>
                <a:spcPct val="100000"/>
              </a:lnSpc>
              <a:spcBef>
                <a:spcPts val="1400"/>
              </a:spcBef>
            </a:pPr>
            <a:r>
              <a:rPr lang="en-US" sz="1000" dirty="0">
                <a:latin typeface="-apple-system"/>
              </a:rPr>
              <a:t>Listed the names of the </a:t>
            </a:r>
            <a:r>
              <a:rPr lang="en-US" sz="1000" dirty="0" err="1">
                <a:latin typeface="-apple-system"/>
              </a:rPr>
              <a:t>booster_versions</a:t>
            </a:r>
            <a:r>
              <a:rPr lang="en-US" sz="1000" dirty="0">
                <a:latin typeface="-apple-system"/>
              </a:rPr>
              <a:t> which have carried the maximum payload mass using a sub query.</a:t>
            </a:r>
          </a:p>
          <a:p>
            <a:pPr lvl="1">
              <a:lnSpc>
                <a:spcPct val="100000"/>
              </a:lnSpc>
              <a:spcBef>
                <a:spcPts val="1400"/>
              </a:spcBef>
            </a:pPr>
            <a:r>
              <a:rPr lang="en-US" sz="1000" dirty="0">
                <a:latin typeface="-apple-system"/>
              </a:rPr>
              <a:t>Listed the records which will display the month names, failure </a:t>
            </a:r>
            <a:r>
              <a:rPr lang="en-US" sz="1000" dirty="0" err="1">
                <a:latin typeface="-apple-system"/>
              </a:rPr>
              <a:t>landing_outcomes</a:t>
            </a:r>
            <a:r>
              <a:rPr lang="en-US" sz="1000" dirty="0">
                <a:latin typeface="-apple-system"/>
              </a:rPr>
              <a:t> in drone ship ,booster versions, </a:t>
            </a:r>
            <a:r>
              <a:rPr lang="en-US" sz="1000" dirty="0" err="1">
                <a:latin typeface="-apple-system"/>
              </a:rPr>
              <a:t>launch_site</a:t>
            </a:r>
            <a:r>
              <a:rPr lang="en-US" sz="1000" dirty="0">
                <a:latin typeface="-apple-system"/>
              </a:rPr>
              <a:t> for the months in year 2015.</a:t>
            </a:r>
          </a:p>
          <a:p>
            <a:pPr lvl="1">
              <a:lnSpc>
                <a:spcPct val="100000"/>
              </a:lnSpc>
              <a:spcBef>
                <a:spcPts val="1400"/>
              </a:spcBef>
            </a:pPr>
            <a:r>
              <a:rPr lang="en-US" sz="1000" dirty="0">
                <a:latin typeface="-apple-system"/>
              </a:rPr>
              <a:t>Rank the count of landing outcomes (such as Failure (drone ship) or Success (ground pad)) between the date 2010-06-04 and 2017-03-20, in descending order.</a:t>
            </a:r>
          </a:p>
          <a:p>
            <a:pPr>
              <a:lnSpc>
                <a:spcPct val="100000"/>
              </a:lnSpc>
              <a:spcBef>
                <a:spcPts val="1400"/>
              </a:spcBef>
            </a:pPr>
            <a:r>
              <a:rPr lang="en-US" sz="1800" dirty="0">
                <a:solidFill>
                  <a:schemeClr val="accent3">
                    <a:lumMod val="25000"/>
                  </a:schemeClr>
                </a:solidFill>
                <a:latin typeface="Abadi" panose="020B0604020104020204" pitchFamily="34" charset="0"/>
              </a:rPr>
              <a:t>GitHub URL of completed EDA with SQL notebook: </a:t>
            </a:r>
            <a:r>
              <a:rPr lang="en-US" sz="1800" dirty="0">
                <a:solidFill>
                  <a:schemeClr val="accent3">
                    <a:lumMod val="25000"/>
                  </a:schemeClr>
                </a:solidFill>
                <a:latin typeface="Abadi" panose="020B0604020104020204" pitchFamily="34" charset="0"/>
                <a:hlinkClick r:id="rId3"/>
              </a:rPr>
              <a:t>https://github.com/ckent123/Data-Science/blob/main/jupyter-labs-eda-sql-coursera_sqllite.ipynb</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Folium Map Objects:</a:t>
            </a:r>
          </a:p>
          <a:p>
            <a:pPr lvl="1">
              <a:lnSpc>
                <a:spcPct val="100000"/>
              </a:lnSpc>
              <a:spcBef>
                <a:spcPts val="1400"/>
              </a:spcBef>
            </a:pPr>
            <a:r>
              <a:rPr lang="en-US" sz="1800" dirty="0">
                <a:solidFill>
                  <a:schemeClr val="accent3">
                    <a:lumMod val="25000"/>
                  </a:schemeClr>
                </a:solidFill>
                <a:latin typeface="Abadi" panose="020B0604020104020204" pitchFamily="34" charset="0"/>
              </a:rPr>
              <a:t>Circle – to highlight specific coordinates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 – to show successful(</a:t>
            </a:r>
            <a:r>
              <a:rPr lang="en-US" sz="1800" dirty="0">
                <a:solidFill>
                  <a:srgbClr val="00B050"/>
                </a:solidFill>
                <a:latin typeface="Abadi" panose="020B0604020104020204" pitchFamily="34" charset="0"/>
              </a:rPr>
              <a:t>green</a:t>
            </a:r>
            <a:r>
              <a:rPr lang="en-US" sz="1800" dirty="0">
                <a:solidFill>
                  <a:schemeClr val="accent3">
                    <a:lumMod val="25000"/>
                  </a:schemeClr>
                </a:solidFill>
                <a:latin typeface="Abadi" panose="020B0604020104020204" pitchFamily="34" charset="0"/>
              </a:rPr>
              <a:t>) and failed(</a:t>
            </a:r>
            <a:r>
              <a:rPr lang="en-US" sz="1800" dirty="0">
                <a:solidFill>
                  <a:srgbClr val="FF0000"/>
                </a:solidFill>
                <a:latin typeface="Abadi" panose="020B0604020104020204" pitchFamily="34" charset="0"/>
              </a:rPr>
              <a:t>red</a:t>
            </a:r>
            <a:r>
              <a:rPr lang="en-US" sz="1800" dirty="0">
                <a:solidFill>
                  <a:schemeClr val="accent3">
                    <a:lumMod val="25000"/>
                  </a:schemeClr>
                </a:solidFill>
                <a:latin typeface="Abadi" panose="020B0604020104020204" pitchFamily="34" charset="0"/>
              </a:rPr>
              <a:t>) launches by color</a:t>
            </a:r>
          </a:p>
          <a:p>
            <a:pPr lvl="1">
              <a:lnSpc>
                <a:spcPct val="100000"/>
              </a:lnSpc>
              <a:spcBef>
                <a:spcPts val="1400"/>
              </a:spcBef>
            </a:pPr>
            <a:r>
              <a:rPr lang="en-US" sz="1800" dirty="0">
                <a:solidFill>
                  <a:schemeClr val="accent3">
                    <a:lumMod val="25000"/>
                  </a:schemeClr>
                </a:solidFill>
                <a:latin typeface="Abadi" panose="020B0604020104020204" pitchFamily="34" charset="0"/>
              </a:rPr>
              <a:t>Mouse Position – to explore the maps for coordinate information</a:t>
            </a:r>
          </a:p>
          <a:p>
            <a:pPr lvl="1">
              <a:lnSpc>
                <a:spcPct val="100000"/>
              </a:lnSpc>
              <a:spcBef>
                <a:spcPts val="1400"/>
              </a:spcBef>
            </a:pPr>
            <a:r>
              <a:rPr lang="en-US" sz="1800" dirty="0" err="1">
                <a:solidFill>
                  <a:schemeClr val="accent3">
                    <a:lumMod val="25000"/>
                  </a:schemeClr>
                </a:solidFill>
                <a:latin typeface="Abadi" panose="020B0604020104020204" pitchFamily="34" charset="0"/>
              </a:rPr>
              <a:t>PolyLine</a:t>
            </a:r>
            <a:r>
              <a:rPr lang="en-US" sz="1800" dirty="0">
                <a:solidFill>
                  <a:schemeClr val="accent3">
                    <a:lumMod val="25000"/>
                  </a:schemeClr>
                </a:solidFill>
                <a:latin typeface="Abadi" panose="020B0604020104020204" pitchFamily="34" charset="0"/>
              </a:rPr>
              <a:t> – to show distances between points</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interactive map with Folium map: </a:t>
            </a:r>
            <a:r>
              <a:rPr lang="en-US" sz="2200" dirty="0">
                <a:solidFill>
                  <a:schemeClr val="accent3">
                    <a:lumMod val="25000"/>
                  </a:schemeClr>
                </a:solidFill>
                <a:latin typeface="Abadi" panose="020B0604020104020204" pitchFamily="34" charset="0"/>
                <a:hlinkClick r:id="rId3"/>
              </a:rPr>
              <a:t>https://github.com/ckent123/Data-Science/blob/main/lab_jupyter_launch_site_location.jupyterlite.ipynb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631575"/>
            <a:ext cx="4122663" cy="4795635"/>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1" name="Picture 10">
            <a:extLst>
              <a:ext uri="{FF2B5EF4-FFF2-40B4-BE49-F238E27FC236}">
                <a16:creationId xmlns:a16="http://schemas.microsoft.com/office/drawing/2014/main" id="{5DB4FD4C-7090-BA5D-BA8A-B50FB9F66DE6}"/>
              </a:ext>
            </a:extLst>
          </p:cNvPr>
          <p:cNvPicPr>
            <a:picLocks noChangeAspect="1"/>
          </p:cNvPicPr>
          <p:nvPr/>
        </p:nvPicPr>
        <p:blipFill>
          <a:blip r:embed="rId3"/>
          <a:stretch>
            <a:fillRect/>
          </a:stretch>
        </p:blipFill>
        <p:spPr>
          <a:xfrm>
            <a:off x="864973" y="2132091"/>
            <a:ext cx="11114591" cy="2069917"/>
          </a:xfrm>
          <a:prstGeom prst="rect">
            <a:avLst/>
          </a:prstGeom>
        </p:spPr>
      </p:pic>
      <p:pic>
        <p:nvPicPr>
          <p:cNvPr id="13" name="Picture 12">
            <a:extLst>
              <a:ext uri="{FF2B5EF4-FFF2-40B4-BE49-F238E27FC236}">
                <a16:creationId xmlns:a16="http://schemas.microsoft.com/office/drawing/2014/main" id="{EC57CB44-46B3-E560-8F51-7E6BF83B80A9}"/>
              </a:ext>
            </a:extLst>
          </p:cNvPr>
          <p:cNvPicPr>
            <a:picLocks noChangeAspect="1"/>
          </p:cNvPicPr>
          <p:nvPr/>
        </p:nvPicPr>
        <p:blipFill>
          <a:blip r:embed="rId3"/>
          <a:stretch>
            <a:fillRect/>
          </a:stretch>
        </p:blipFill>
        <p:spPr>
          <a:xfrm>
            <a:off x="864972" y="4702524"/>
            <a:ext cx="11114592" cy="1976182"/>
          </a:xfrm>
          <a:prstGeom prst="rect">
            <a:avLst/>
          </a:prstGeom>
        </p:spPr>
      </p:pic>
      <p:sp>
        <p:nvSpPr>
          <p:cNvPr id="14" name="TextBox 13">
            <a:extLst>
              <a:ext uri="{FF2B5EF4-FFF2-40B4-BE49-F238E27FC236}">
                <a16:creationId xmlns:a16="http://schemas.microsoft.com/office/drawing/2014/main" id="{B76FF803-7C4A-F35F-6C8E-1A8FD89D9DCD}"/>
              </a:ext>
            </a:extLst>
          </p:cNvPr>
          <p:cNvSpPr txBox="1"/>
          <p:nvPr/>
        </p:nvSpPr>
        <p:spPr>
          <a:xfrm>
            <a:off x="5136776" y="4240859"/>
            <a:ext cx="4312024" cy="461665"/>
          </a:xfrm>
          <a:prstGeom prst="rect">
            <a:avLst/>
          </a:prstGeom>
          <a:noFill/>
        </p:spPr>
        <p:txBody>
          <a:bodyPr wrap="square" rtlCol="0">
            <a:spAutoFit/>
          </a:bodyPr>
          <a:lstStyle/>
          <a:p>
            <a:r>
              <a:rPr lang="en-US" sz="1200" dirty="0"/>
              <a:t>With each flight that is completed no matter what site had the launch, the success of each flight goes up.</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AE62F5F-B36C-6A70-F6AA-AF599D3F860F}"/>
              </a:ext>
            </a:extLst>
          </p:cNvPr>
          <p:cNvPicPr>
            <a:picLocks noChangeAspect="1"/>
          </p:cNvPicPr>
          <p:nvPr/>
        </p:nvPicPr>
        <p:blipFill>
          <a:blip r:embed="rId3"/>
          <a:stretch>
            <a:fillRect/>
          </a:stretch>
        </p:blipFill>
        <p:spPr>
          <a:xfrm>
            <a:off x="510988" y="2494177"/>
            <a:ext cx="11430000" cy="1701305"/>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4286083"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3E79CC9D-1587-E1C9-ACD9-BF2E154461FC}"/>
              </a:ext>
            </a:extLst>
          </p:cNvPr>
          <p:cNvPicPr>
            <a:picLocks noChangeAspect="1"/>
          </p:cNvPicPr>
          <p:nvPr/>
        </p:nvPicPr>
        <p:blipFill>
          <a:blip r:embed="rId3"/>
          <a:stretch>
            <a:fillRect/>
          </a:stretch>
        </p:blipFill>
        <p:spPr>
          <a:xfrm>
            <a:off x="510988" y="4751307"/>
            <a:ext cx="11430000" cy="1701305"/>
          </a:xfrm>
          <a:prstGeom prst="rect">
            <a:avLst/>
          </a:prstGeom>
        </p:spPr>
      </p:pic>
      <p:sp>
        <p:nvSpPr>
          <p:cNvPr id="8" name="TextBox 7">
            <a:extLst>
              <a:ext uri="{FF2B5EF4-FFF2-40B4-BE49-F238E27FC236}">
                <a16:creationId xmlns:a16="http://schemas.microsoft.com/office/drawing/2014/main" id="{DEE6148D-DBB4-9535-F5B0-3548FEB6F90B}"/>
              </a:ext>
            </a:extLst>
          </p:cNvPr>
          <p:cNvSpPr txBox="1"/>
          <p:nvPr/>
        </p:nvSpPr>
        <p:spPr>
          <a:xfrm>
            <a:off x="6508377" y="4195482"/>
            <a:ext cx="5432612" cy="646331"/>
          </a:xfrm>
          <a:prstGeom prst="rect">
            <a:avLst/>
          </a:prstGeom>
          <a:noFill/>
        </p:spPr>
        <p:txBody>
          <a:bodyPr wrap="square" rtlCol="0">
            <a:spAutoFit/>
          </a:bodyPr>
          <a:lstStyle/>
          <a:p>
            <a:r>
              <a:rPr lang="en-US" sz="1200" dirty="0"/>
              <a:t>If you observe Payload Vs. Launch Site scatter point chart you will find for the VAFB-SLC  launch site there are no  rockets  launched for heavy payload mass(greater than 10000).</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uccess</a:t>
            </a:r>
            <a:r>
              <a:rPr lang="en-US" sz="2200" dirty="0">
                <a:solidFill>
                  <a:schemeClr val="accent3">
                    <a:lumMod val="25000"/>
                  </a:schemeClr>
                </a:solidFill>
                <a:latin typeface="Abadi" panose="020B0604020104020204" pitchFamily="34" charset="0"/>
              </a:rPr>
              <a:t> rate of each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233A9608-CB86-FDF4-F2DF-7FE79505352D}"/>
              </a:ext>
            </a:extLst>
          </p:cNvPr>
          <p:cNvPicPr>
            <a:picLocks noChangeAspect="1"/>
          </p:cNvPicPr>
          <p:nvPr/>
        </p:nvPicPr>
        <p:blipFill>
          <a:blip r:embed="rId3"/>
          <a:stretch>
            <a:fillRect/>
          </a:stretch>
        </p:blipFill>
        <p:spPr>
          <a:xfrm>
            <a:off x="4802910" y="1371600"/>
            <a:ext cx="6286432" cy="2438400"/>
          </a:xfrm>
          <a:prstGeom prst="rect">
            <a:avLst/>
          </a:prstGeom>
        </p:spPr>
      </p:pic>
      <p:pic>
        <p:nvPicPr>
          <p:cNvPr id="10" name="Picture 9">
            <a:extLst>
              <a:ext uri="{FF2B5EF4-FFF2-40B4-BE49-F238E27FC236}">
                <a16:creationId xmlns:a16="http://schemas.microsoft.com/office/drawing/2014/main" id="{2197FE69-5DE5-8F5A-AE4D-8C485274895D}"/>
              </a:ext>
            </a:extLst>
          </p:cNvPr>
          <p:cNvPicPr>
            <a:picLocks noChangeAspect="1"/>
          </p:cNvPicPr>
          <p:nvPr/>
        </p:nvPicPr>
        <p:blipFill>
          <a:blip r:embed="rId4"/>
          <a:stretch>
            <a:fillRect/>
          </a:stretch>
        </p:blipFill>
        <p:spPr>
          <a:xfrm>
            <a:off x="4802909" y="3987908"/>
            <a:ext cx="6286432" cy="2392822"/>
          </a:xfrm>
          <a:prstGeom prst="rect">
            <a:avLst/>
          </a:prstGeom>
        </p:spPr>
      </p:pic>
      <p:sp>
        <p:nvSpPr>
          <p:cNvPr id="11" name="TextBox 10">
            <a:extLst>
              <a:ext uri="{FF2B5EF4-FFF2-40B4-BE49-F238E27FC236}">
                <a16:creationId xmlns:a16="http://schemas.microsoft.com/office/drawing/2014/main" id="{6591E4D9-7AE8-8B2F-4C65-EE3534D0F693}"/>
              </a:ext>
            </a:extLst>
          </p:cNvPr>
          <p:cNvSpPr txBox="1"/>
          <p:nvPr/>
        </p:nvSpPr>
        <p:spPr>
          <a:xfrm>
            <a:off x="946038" y="5383709"/>
            <a:ext cx="3756211" cy="830997"/>
          </a:xfrm>
          <a:prstGeom prst="rect">
            <a:avLst/>
          </a:prstGeom>
          <a:noFill/>
        </p:spPr>
        <p:txBody>
          <a:bodyPr wrap="square" rtlCol="0">
            <a:spAutoFit/>
          </a:bodyPr>
          <a:lstStyle/>
          <a:p>
            <a:r>
              <a:rPr lang="en-US" sz="1200" dirty="0"/>
              <a:t>You should see that in the LEO orbit the Success appears related to the number of flights; on the other hand, there seems to be no relationship between flight number when in GTO orbit.</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949D22E-AE19-418E-3B88-905344144A1F}"/>
              </a:ext>
            </a:extLst>
          </p:cNvPr>
          <p:cNvPicPr>
            <a:picLocks noChangeAspect="1"/>
          </p:cNvPicPr>
          <p:nvPr/>
        </p:nvPicPr>
        <p:blipFill>
          <a:blip r:embed="rId3"/>
          <a:stretch>
            <a:fillRect/>
          </a:stretch>
        </p:blipFill>
        <p:spPr>
          <a:xfrm>
            <a:off x="3998258" y="4246301"/>
            <a:ext cx="7046260" cy="2392822"/>
          </a:xfrm>
          <a:prstGeom prst="rect">
            <a:avLst/>
          </a:prstGeom>
        </p:spPr>
      </p:pic>
      <p:pic>
        <p:nvPicPr>
          <p:cNvPr id="6" name="Picture 5">
            <a:extLst>
              <a:ext uri="{FF2B5EF4-FFF2-40B4-BE49-F238E27FC236}">
                <a16:creationId xmlns:a16="http://schemas.microsoft.com/office/drawing/2014/main" id="{48CF9306-159A-B3A5-F783-2AE0DF88AF46}"/>
              </a:ext>
            </a:extLst>
          </p:cNvPr>
          <p:cNvPicPr>
            <a:picLocks noChangeAspect="1"/>
          </p:cNvPicPr>
          <p:nvPr/>
        </p:nvPicPr>
        <p:blipFill>
          <a:blip r:embed="rId3"/>
          <a:stretch>
            <a:fillRect/>
          </a:stretch>
        </p:blipFill>
        <p:spPr>
          <a:xfrm>
            <a:off x="3998258" y="1470589"/>
            <a:ext cx="7046260" cy="2392822"/>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70589"/>
            <a:ext cx="4044036" cy="4625411"/>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catter</a:t>
            </a:r>
            <a:r>
              <a:rPr lang="en-US" sz="2200" dirty="0">
                <a:solidFill>
                  <a:schemeClr val="accent3">
                    <a:lumMod val="25000"/>
                  </a:schemeClr>
                </a:solidFill>
                <a:latin typeface="Abadi" panose="020B0604020104020204" pitchFamily="34" charset="0"/>
              </a:rPr>
              <a:t> point of Flight  number vs.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8" name="TextBox 7">
            <a:extLst>
              <a:ext uri="{FF2B5EF4-FFF2-40B4-BE49-F238E27FC236}">
                <a16:creationId xmlns:a16="http://schemas.microsoft.com/office/drawing/2014/main" id="{3358FA0F-D9D4-4B8E-92C1-341DC244D34C}"/>
              </a:ext>
            </a:extLst>
          </p:cNvPr>
          <p:cNvSpPr txBox="1"/>
          <p:nvPr/>
        </p:nvSpPr>
        <p:spPr>
          <a:xfrm>
            <a:off x="1075765" y="4500282"/>
            <a:ext cx="2796988" cy="1015663"/>
          </a:xfrm>
          <a:prstGeom prst="rect">
            <a:avLst/>
          </a:prstGeom>
          <a:noFill/>
        </p:spPr>
        <p:txBody>
          <a:bodyPr wrap="square" rtlCol="0">
            <a:spAutoFit/>
          </a:bodyPr>
          <a:lstStyle/>
          <a:p>
            <a:r>
              <a:rPr lang="en-US" sz="1200" dirty="0"/>
              <a:t>You should see that in the LEO orbit the Success appears related to the number of flights; on the other hand, there seems to be no relationship between flight number when in GTO orbit.</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52282"/>
            <a:ext cx="3932238" cy="469750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catter</a:t>
            </a:r>
            <a:r>
              <a:rPr lang="en-US" sz="2200" dirty="0">
                <a:solidFill>
                  <a:schemeClr val="accent3">
                    <a:lumMod val="25000"/>
                  </a:schemeClr>
                </a:solidFill>
                <a:latin typeface="Abadi" panose="020B0604020104020204" pitchFamily="34" charset="0"/>
              </a:rPr>
              <a:t>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A764CFB5-9901-2BB0-4DAC-46C48B87DC5A}"/>
              </a:ext>
            </a:extLst>
          </p:cNvPr>
          <p:cNvPicPr>
            <a:picLocks noChangeAspect="1"/>
          </p:cNvPicPr>
          <p:nvPr/>
        </p:nvPicPr>
        <p:blipFill>
          <a:blip r:embed="rId3"/>
          <a:stretch>
            <a:fillRect/>
          </a:stretch>
        </p:blipFill>
        <p:spPr>
          <a:xfrm>
            <a:off x="4482353" y="1452282"/>
            <a:ext cx="6633883" cy="2392822"/>
          </a:xfrm>
          <a:prstGeom prst="rect">
            <a:avLst/>
          </a:prstGeom>
        </p:spPr>
      </p:pic>
      <p:pic>
        <p:nvPicPr>
          <p:cNvPr id="7" name="Picture 6">
            <a:extLst>
              <a:ext uri="{FF2B5EF4-FFF2-40B4-BE49-F238E27FC236}">
                <a16:creationId xmlns:a16="http://schemas.microsoft.com/office/drawing/2014/main" id="{C207E840-BA3D-CB14-8E32-C475DFC8F1B3}"/>
              </a:ext>
            </a:extLst>
          </p:cNvPr>
          <p:cNvPicPr>
            <a:picLocks noChangeAspect="1"/>
          </p:cNvPicPr>
          <p:nvPr/>
        </p:nvPicPr>
        <p:blipFill>
          <a:blip r:embed="rId3"/>
          <a:stretch>
            <a:fillRect/>
          </a:stretch>
        </p:blipFill>
        <p:spPr>
          <a:xfrm>
            <a:off x="4482354" y="4121549"/>
            <a:ext cx="6633882" cy="2392822"/>
          </a:xfrm>
          <a:prstGeom prst="rect">
            <a:avLst/>
          </a:prstGeom>
        </p:spPr>
      </p:pic>
      <p:sp>
        <p:nvSpPr>
          <p:cNvPr id="8" name="TextBox 7">
            <a:extLst>
              <a:ext uri="{FF2B5EF4-FFF2-40B4-BE49-F238E27FC236}">
                <a16:creationId xmlns:a16="http://schemas.microsoft.com/office/drawing/2014/main" id="{C61AB226-AB35-CE31-A6A1-578C37D310D2}"/>
              </a:ext>
            </a:extLst>
          </p:cNvPr>
          <p:cNvSpPr txBox="1"/>
          <p:nvPr/>
        </p:nvSpPr>
        <p:spPr>
          <a:xfrm>
            <a:off x="1039906" y="4823012"/>
            <a:ext cx="2752165" cy="1015663"/>
          </a:xfrm>
          <a:prstGeom prst="rect">
            <a:avLst/>
          </a:prstGeom>
          <a:noFill/>
        </p:spPr>
        <p:txBody>
          <a:bodyPr wrap="square" rtlCol="0">
            <a:spAutoFit/>
          </a:bodyPr>
          <a:lstStyle/>
          <a:p>
            <a:r>
              <a:rPr lang="en-US" sz="1200" dirty="0"/>
              <a:t>The successful landings are showing in the orbits of ISS, LEO and Polar.  And the data shows there isn’t a statistical difference with the GTO orbit.  There isn’t a lot of data on the other orbits.</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03294"/>
            <a:ext cx="3932238" cy="4616056"/>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L</a:t>
            </a:r>
            <a:r>
              <a:rPr lang="en-US" sz="2200" dirty="0" err="1">
                <a:solidFill>
                  <a:schemeClr val="accent3">
                    <a:lumMod val="25000"/>
                  </a:schemeClr>
                </a:solidFill>
                <a:latin typeface="Abadi" panose="020B0604020104020204" pitchFamily="34" charset="0"/>
              </a:rPr>
              <a:t>ine</a:t>
            </a:r>
            <a:r>
              <a:rPr lang="en-US" sz="2200" dirty="0">
                <a:solidFill>
                  <a:schemeClr val="accent3">
                    <a:lumMod val="25000"/>
                  </a:schemeClr>
                </a:solidFill>
                <a:latin typeface="Abadi" panose="020B0604020104020204" pitchFamily="34" charset="0"/>
              </a:rPr>
              <a:t> chart of yearly average success rate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line chart shows an increasing success rate starting in 2013 through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40ABC4BB-B3E5-EEF0-6E82-0AC969194B71}"/>
              </a:ext>
            </a:extLst>
          </p:cNvPr>
          <p:cNvPicPr>
            <a:picLocks noChangeAspect="1"/>
          </p:cNvPicPr>
          <p:nvPr/>
        </p:nvPicPr>
        <p:blipFill>
          <a:blip r:embed="rId3"/>
          <a:stretch>
            <a:fillRect/>
          </a:stretch>
        </p:blipFill>
        <p:spPr>
          <a:xfrm>
            <a:off x="4877756" y="1371600"/>
            <a:ext cx="6184692" cy="449131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977237"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query uses a distinct statement on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field to show only the unique data for each site.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TextBox 5">
            <a:extLst>
              <a:ext uri="{FF2B5EF4-FFF2-40B4-BE49-F238E27FC236}">
                <a16:creationId xmlns:a16="http://schemas.microsoft.com/office/drawing/2014/main" id="{C0FC01C7-089B-3555-D403-41DC8E5B2069}"/>
              </a:ext>
            </a:extLst>
          </p:cNvPr>
          <p:cNvSpPr txBox="1"/>
          <p:nvPr/>
        </p:nvSpPr>
        <p:spPr>
          <a:xfrm>
            <a:off x="7216588" y="1398898"/>
            <a:ext cx="1819836" cy="1754326"/>
          </a:xfrm>
          <a:prstGeom prst="rect">
            <a:avLst/>
          </a:prstGeom>
          <a:noFill/>
        </p:spPr>
        <p:txBody>
          <a:bodyPr wrap="square">
            <a:spAutoFit/>
          </a:bodyPr>
          <a:lstStyle/>
          <a:p>
            <a:endParaRPr lang="en-US" dirty="0"/>
          </a:p>
          <a:p>
            <a:r>
              <a:rPr lang="en-US" dirty="0" err="1"/>
              <a:t>Launch_Site</a:t>
            </a:r>
            <a:endParaRPr lang="en-US" dirty="0"/>
          </a:p>
          <a:p>
            <a:r>
              <a:rPr lang="en-US" dirty="0"/>
              <a:t>CCAFS LC-40</a:t>
            </a:r>
          </a:p>
          <a:p>
            <a:r>
              <a:rPr lang="en-US" dirty="0"/>
              <a:t>VAFB SLC-4E</a:t>
            </a:r>
          </a:p>
          <a:p>
            <a:r>
              <a:rPr lang="en-US" dirty="0"/>
              <a:t>KSC LC-39A</a:t>
            </a:r>
          </a:p>
          <a:p>
            <a:r>
              <a:rPr lang="en-US" dirty="0"/>
              <a:t>CCAFS SLC-40</a:t>
            </a:r>
          </a:p>
        </p:txBody>
      </p:sp>
      <p:sp>
        <p:nvSpPr>
          <p:cNvPr id="8" name="TextBox 7">
            <a:extLst>
              <a:ext uri="{FF2B5EF4-FFF2-40B4-BE49-F238E27FC236}">
                <a16:creationId xmlns:a16="http://schemas.microsoft.com/office/drawing/2014/main" id="{287DF16C-2369-C628-94A0-9860EF576483}"/>
              </a:ext>
            </a:extLst>
          </p:cNvPr>
          <p:cNvSpPr txBox="1"/>
          <p:nvPr/>
        </p:nvSpPr>
        <p:spPr>
          <a:xfrm>
            <a:off x="5558118" y="4396657"/>
            <a:ext cx="6096000" cy="369332"/>
          </a:xfrm>
          <a:prstGeom prst="rect">
            <a:avLst/>
          </a:prstGeom>
          <a:noFill/>
        </p:spPr>
        <p:txBody>
          <a:bodyPr wrap="square">
            <a:spAutoFit/>
          </a:bodyPr>
          <a:lstStyle/>
          <a:p>
            <a:r>
              <a:rPr lang="en-US" dirty="0"/>
              <a:t>%</a:t>
            </a:r>
            <a:r>
              <a:rPr lang="en-US" dirty="0" err="1"/>
              <a:t>sql</a:t>
            </a:r>
            <a:r>
              <a:rPr lang="en-US" dirty="0"/>
              <a:t> select distinct </a:t>
            </a:r>
            <a:r>
              <a:rPr lang="en-US" dirty="0" err="1"/>
              <a:t>Launch_Site</a:t>
            </a:r>
            <a:r>
              <a:rPr lang="en-US" dirty="0"/>
              <a:t> from </a:t>
            </a:r>
            <a:r>
              <a:rPr lang="en-US" dirty="0" err="1"/>
              <a:t>spacextable</a:t>
            </a:r>
            <a:endParaRPr lang="en-US" dirty="0"/>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2322814"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Used select * to show all fields in record. And used the “like” wildcard operator to show only records that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03167850-43C2-85E0-6B46-72B840065099}"/>
              </a:ext>
            </a:extLst>
          </p:cNvPr>
          <p:cNvGraphicFramePr>
            <a:graphicFrameLocks noGrp="1"/>
          </p:cNvGraphicFramePr>
          <p:nvPr>
            <p:extLst>
              <p:ext uri="{D42A27DB-BD31-4B8C-83A1-F6EECF244321}">
                <p14:modId xmlns:p14="http://schemas.microsoft.com/office/powerpoint/2010/main" val="1939113934"/>
              </p:ext>
            </p:extLst>
          </p:nvPr>
        </p:nvGraphicFramePr>
        <p:xfrm>
          <a:off x="3407281" y="1544351"/>
          <a:ext cx="7878330" cy="3980326"/>
        </p:xfrm>
        <a:graphic>
          <a:graphicData uri="http://schemas.openxmlformats.org/drawingml/2006/table">
            <a:tbl>
              <a:tblPr/>
              <a:tblGrid>
                <a:gridCol w="787833">
                  <a:extLst>
                    <a:ext uri="{9D8B030D-6E8A-4147-A177-3AD203B41FA5}">
                      <a16:colId xmlns:a16="http://schemas.microsoft.com/office/drawing/2014/main" val="2022883399"/>
                    </a:ext>
                  </a:extLst>
                </a:gridCol>
                <a:gridCol w="787833">
                  <a:extLst>
                    <a:ext uri="{9D8B030D-6E8A-4147-A177-3AD203B41FA5}">
                      <a16:colId xmlns:a16="http://schemas.microsoft.com/office/drawing/2014/main" val="833844962"/>
                    </a:ext>
                  </a:extLst>
                </a:gridCol>
                <a:gridCol w="787833">
                  <a:extLst>
                    <a:ext uri="{9D8B030D-6E8A-4147-A177-3AD203B41FA5}">
                      <a16:colId xmlns:a16="http://schemas.microsoft.com/office/drawing/2014/main" val="3330174085"/>
                    </a:ext>
                  </a:extLst>
                </a:gridCol>
                <a:gridCol w="787833">
                  <a:extLst>
                    <a:ext uri="{9D8B030D-6E8A-4147-A177-3AD203B41FA5}">
                      <a16:colId xmlns:a16="http://schemas.microsoft.com/office/drawing/2014/main" val="3394564988"/>
                    </a:ext>
                  </a:extLst>
                </a:gridCol>
                <a:gridCol w="787833">
                  <a:extLst>
                    <a:ext uri="{9D8B030D-6E8A-4147-A177-3AD203B41FA5}">
                      <a16:colId xmlns:a16="http://schemas.microsoft.com/office/drawing/2014/main" val="260263339"/>
                    </a:ext>
                  </a:extLst>
                </a:gridCol>
                <a:gridCol w="787833">
                  <a:extLst>
                    <a:ext uri="{9D8B030D-6E8A-4147-A177-3AD203B41FA5}">
                      <a16:colId xmlns:a16="http://schemas.microsoft.com/office/drawing/2014/main" val="671430407"/>
                    </a:ext>
                  </a:extLst>
                </a:gridCol>
                <a:gridCol w="787833">
                  <a:extLst>
                    <a:ext uri="{9D8B030D-6E8A-4147-A177-3AD203B41FA5}">
                      <a16:colId xmlns:a16="http://schemas.microsoft.com/office/drawing/2014/main" val="2230453985"/>
                    </a:ext>
                  </a:extLst>
                </a:gridCol>
                <a:gridCol w="787833">
                  <a:extLst>
                    <a:ext uri="{9D8B030D-6E8A-4147-A177-3AD203B41FA5}">
                      <a16:colId xmlns:a16="http://schemas.microsoft.com/office/drawing/2014/main" val="2158987710"/>
                    </a:ext>
                  </a:extLst>
                </a:gridCol>
                <a:gridCol w="787833">
                  <a:extLst>
                    <a:ext uri="{9D8B030D-6E8A-4147-A177-3AD203B41FA5}">
                      <a16:colId xmlns:a16="http://schemas.microsoft.com/office/drawing/2014/main" val="4123121334"/>
                    </a:ext>
                  </a:extLst>
                </a:gridCol>
                <a:gridCol w="787833">
                  <a:extLst>
                    <a:ext uri="{9D8B030D-6E8A-4147-A177-3AD203B41FA5}">
                      <a16:colId xmlns:a16="http://schemas.microsoft.com/office/drawing/2014/main" val="1831832198"/>
                    </a:ext>
                  </a:extLst>
                </a:gridCol>
              </a:tblGrid>
              <a:tr h="473619">
                <a:tc>
                  <a:txBody>
                    <a:bodyPr/>
                    <a:lstStyle/>
                    <a:p>
                      <a:pPr algn="r" fontAlgn="ctr"/>
                      <a:r>
                        <a:rPr lang="en-US" sz="1100" b="1">
                          <a:effectLst/>
                        </a:rPr>
                        <a:t>Date</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Time (UTC)</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Booster_Version</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Launch_Site</a:t>
                      </a:r>
                    </a:p>
                  </a:txBody>
                  <a:tcPr marL="55786" marR="55786" marT="27893" marB="27893" anchor="ctr">
                    <a:lnL>
                      <a:noFill/>
                    </a:lnL>
                    <a:lnR>
                      <a:noFill/>
                    </a:lnR>
                    <a:lnT>
                      <a:noFill/>
                    </a:lnT>
                    <a:lnB>
                      <a:noFill/>
                    </a:lnB>
                    <a:solidFill>
                      <a:srgbClr val="FFFFFF"/>
                    </a:solidFill>
                  </a:tcPr>
                </a:tc>
                <a:tc>
                  <a:txBody>
                    <a:bodyPr/>
                    <a:lstStyle/>
                    <a:p>
                      <a:pPr algn="r" fontAlgn="ctr"/>
                      <a:r>
                        <a:rPr lang="en-US" sz="1100" b="1" dirty="0">
                          <a:effectLst/>
                        </a:rPr>
                        <a:t>Payload</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PAYLOAD_MASS__KG_</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Orbit</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Customer</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Mission_Outcome</a:t>
                      </a:r>
                    </a:p>
                  </a:txBody>
                  <a:tcPr marL="55786" marR="55786" marT="27893" marB="27893" anchor="ctr">
                    <a:lnL>
                      <a:noFill/>
                    </a:lnL>
                    <a:lnR>
                      <a:noFill/>
                    </a:lnR>
                    <a:lnT>
                      <a:noFill/>
                    </a:lnT>
                    <a:lnB>
                      <a:noFill/>
                    </a:lnB>
                    <a:solidFill>
                      <a:srgbClr val="FFFFFF"/>
                    </a:solidFill>
                  </a:tcPr>
                </a:tc>
                <a:tc>
                  <a:txBody>
                    <a:bodyPr/>
                    <a:lstStyle/>
                    <a:p>
                      <a:pPr algn="r" fontAlgn="ctr"/>
                      <a:r>
                        <a:rPr lang="en-US" sz="1100" b="1">
                          <a:effectLst/>
                        </a:rPr>
                        <a:t>Landing_Outcome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406490467"/>
                  </a:ext>
                </a:extLst>
              </a:tr>
              <a:tr h="756648">
                <a:tc>
                  <a:txBody>
                    <a:bodyPr/>
                    <a:lstStyle/>
                    <a:p>
                      <a:pPr algn="r" fontAlgn="ctr"/>
                      <a:r>
                        <a:rPr lang="en-US" sz="1100">
                          <a:effectLst/>
                        </a:rPr>
                        <a:t>2010-04-06</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18:45:00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B0003</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Spacecraft Qualification Unit</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SpaceX</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2552989752"/>
                  </a:ext>
                </a:extLst>
              </a:tr>
              <a:tr h="1324134">
                <a:tc>
                  <a:txBody>
                    <a:bodyPr/>
                    <a:lstStyle/>
                    <a:p>
                      <a:pPr algn="r" fontAlgn="ctr"/>
                      <a:r>
                        <a:rPr lang="en-US" sz="1100">
                          <a:effectLst/>
                        </a:rPr>
                        <a:t>2010-08-12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15:43:00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B0004</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demo flight C1, two CubeSats, barrel of Brouere cheese</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(COTS) NRO</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990879724"/>
                  </a:ext>
                </a:extLst>
              </a:tr>
              <a:tr h="473619">
                <a:tc>
                  <a:txBody>
                    <a:bodyPr/>
                    <a:lstStyle/>
                    <a:p>
                      <a:pPr algn="r" fontAlgn="ctr"/>
                      <a:r>
                        <a:rPr lang="en-US" sz="1100">
                          <a:effectLst/>
                        </a:rPr>
                        <a:t>2012-05-22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07:44:00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B0005</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demo flight C2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525</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(COTS)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2460037069"/>
                  </a:ext>
                </a:extLst>
              </a:tr>
              <a:tr h="331509">
                <a:tc>
                  <a:txBody>
                    <a:bodyPr/>
                    <a:lstStyle/>
                    <a:p>
                      <a:pPr algn="r" fontAlgn="ctr"/>
                      <a:r>
                        <a:rPr lang="en-US" sz="1100">
                          <a:effectLst/>
                        </a:rPr>
                        <a:t>2012-08-10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00:35:00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B0006</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SpaceX CRS-1</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500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(CRS)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872635340"/>
                  </a:ext>
                </a:extLst>
              </a:tr>
              <a:tr h="331509">
                <a:tc>
                  <a:txBody>
                    <a:bodyPr/>
                    <a:lstStyle/>
                    <a:p>
                      <a:pPr algn="r" fontAlgn="ctr"/>
                      <a:r>
                        <a:rPr lang="en-US" sz="1100">
                          <a:effectLst/>
                        </a:rPr>
                        <a:t>2013-01-03</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15:10:00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B0007</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SpaceX CRS-2</a:t>
                      </a:r>
                    </a:p>
                  </a:txBody>
                  <a:tcPr marL="55786" marR="55786" marT="27893" marB="27893" anchor="ctr">
                    <a:lnL>
                      <a:noFill/>
                    </a:lnL>
                    <a:lnR>
                      <a:noFill/>
                    </a:lnR>
                    <a:lnT>
                      <a:noFill/>
                    </a:lnT>
                    <a:lnB>
                      <a:noFill/>
                    </a:lnB>
                    <a:solidFill>
                      <a:srgbClr val="FFFFFF"/>
                    </a:solidFill>
                  </a:tcPr>
                </a:tc>
                <a:tc>
                  <a:txBody>
                    <a:bodyPr/>
                    <a:lstStyle/>
                    <a:p>
                      <a:pPr algn="r" fontAlgn="ctr"/>
                      <a:r>
                        <a:rPr lang="en-US" sz="1100" dirty="0">
                          <a:effectLst/>
                        </a:rPr>
                        <a:t>677</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(CRS)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dirty="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2713922977"/>
                  </a:ext>
                </a:extLst>
              </a:tr>
            </a:tbl>
          </a:graphicData>
        </a:graphic>
      </p:graphicFrame>
      <p:sp>
        <p:nvSpPr>
          <p:cNvPr id="7" name="TextBox 6">
            <a:extLst>
              <a:ext uri="{FF2B5EF4-FFF2-40B4-BE49-F238E27FC236}">
                <a16:creationId xmlns:a16="http://schemas.microsoft.com/office/drawing/2014/main" id="{163722B6-156F-AA0A-BD21-FEFB2DB31999}"/>
              </a:ext>
            </a:extLst>
          </p:cNvPr>
          <p:cNvSpPr txBox="1"/>
          <p:nvPr/>
        </p:nvSpPr>
        <p:spPr>
          <a:xfrm>
            <a:off x="4298446" y="5780880"/>
            <a:ext cx="6096000" cy="646331"/>
          </a:xfrm>
          <a:prstGeom prst="rect">
            <a:avLst/>
          </a:prstGeom>
          <a:noFill/>
        </p:spPr>
        <p:txBody>
          <a:bodyPr wrap="square">
            <a:spAutoFit/>
          </a:bodyPr>
          <a:lstStyle/>
          <a:p>
            <a:r>
              <a:rPr lang="en-US" dirty="0"/>
              <a:t>%</a:t>
            </a:r>
            <a:r>
              <a:rPr lang="en-US" dirty="0" err="1"/>
              <a:t>sql</a:t>
            </a:r>
            <a:r>
              <a:rPr lang="en-US" dirty="0"/>
              <a:t> select * from </a:t>
            </a:r>
            <a:r>
              <a:rPr lang="en-US" dirty="0" err="1"/>
              <a:t>spacextable</a:t>
            </a:r>
            <a:r>
              <a:rPr lang="en-US" dirty="0"/>
              <a:t> where </a:t>
            </a:r>
            <a:r>
              <a:rPr lang="en-US" dirty="0" err="1"/>
              <a:t>Launch_Site</a:t>
            </a:r>
            <a:r>
              <a:rPr lang="en-US" dirty="0"/>
              <a:t> like 'CCA%' limit 5</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customer, sum(PAYLOAD_MASS__KG_) as </a:t>
            </a:r>
            <a:r>
              <a:rPr lang="en-US" sz="1200" dirty="0" err="1">
                <a:solidFill>
                  <a:schemeClr val="accent3">
                    <a:lumMod val="25000"/>
                  </a:schemeClr>
                </a:solidFill>
                <a:latin typeface="Abadi" panose="020B0604020104020204" pitchFamily="34" charset="0"/>
              </a:rPr>
              <a:t>total_payload</a:t>
            </a:r>
            <a:r>
              <a:rPr lang="en-US" sz="1200" dirty="0">
                <a:solidFill>
                  <a:schemeClr val="accent3">
                    <a:lumMod val="25000"/>
                  </a:schemeClr>
                </a:solidFill>
                <a:latin typeface="Abadi" panose="020B0604020104020204" pitchFamily="34" charset="0"/>
              </a:rPr>
              <a:t> from </a:t>
            </a:r>
            <a:r>
              <a:rPr lang="en-US" sz="1200" dirty="0" err="1">
                <a:solidFill>
                  <a:schemeClr val="accent3">
                    <a:lumMod val="25000"/>
                  </a:schemeClr>
                </a:solidFill>
                <a:latin typeface="Abadi" panose="020B0604020104020204" pitchFamily="34" charset="0"/>
              </a:rPr>
              <a:t>spacextable</a:t>
            </a:r>
            <a:r>
              <a:rPr lang="en-US" sz="1200" dirty="0">
                <a:solidFill>
                  <a:schemeClr val="accent3">
                    <a:lumMod val="25000"/>
                  </a:schemeClr>
                </a:solidFill>
                <a:latin typeface="Abadi" panose="020B0604020104020204" pitchFamily="34" charset="0"/>
              </a:rPr>
              <a:t> where customer = 'NASA (CRS)' group by 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E7061228-2F60-443A-A6B5-E5ADB0D39EE4}"/>
              </a:ext>
            </a:extLst>
          </p:cNvPr>
          <p:cNvGraphicFramePr>
            <a:graphicFrameLocks noGrp="1"/>
          </p:cNvGraphicFramePr>
          <p:nvPr>
            <p:extLst>
              <p:ext uri="{D42A27DB-BD31-4B8C-83A1-F6EECF244321}">
                <p14:modId xmlns:p14="http://schemas.microsoft.com/office/powerpoint/2010/main" val="2561439104"/>
              </p:ext>
            </p:extLst>
          </p:nvPr>
        </p:nvGraphicFramePr>
        <p:xfrm>
          <a:off x="2394651" y="4015086"/>
          <a:ext cx="3792072" cy="731520"/>
        </p:xfrm>
        <a:graphic>
          <a:graphicData uri="http://schemas.openxmlformats.org/drawingml/2006/table">
            <a:tbl>
              <a:tblPr/>
              <a:tblGrid>
                <a:gridCol w="1896036">
                  <a:extLst>
                    <a:ext uri="{9D8B030D-6E8A-4147-A177-3AD203B41FA5}">
                      <a16:colId xmlns:a16="http://schemas.microsoft.com/office/drawing/2014/main" val="1106025075"/>
                    </a:ext>
                  </a:extLst>
                </a:gridCol>
                <a:gridCol w="1896036">
                  <a:extLst>
                    <a:ext uri="{9D8B030D-6E8A-4147-A177-3AD203B41FA5}">
                      <a16:colId xmlns:a16="http://schemas.microsoft.com/office/drawing/2014/main" val="2018560499"/>
                    </a:ext>
                  </a:extLst>
                </a:gridCol>
              </a:tblGrid>
              <a:tr h="0">
                <a:tc>
                  <a:txBody>
                    <a:bodyPr/>
                    <a:lstStyle/>
                    <a:p>
                      <a:pPr algn="r" fontAlgn="ctr"/>
                      <a:r>
                        <a:rPr lang="en-US" b="1">
                          <a:effectLst/>
                        </a:rPr>
                        <a:t>Customer</a:t>
                      </a:r>
                    </a:p>
                  </a:txBody>
                  <a:tcPr anchor="ctr">
                    <a:lnL>
                      <a:noFill/>
                    </a:lnL>
                    <a:lnR>
                      <a:noFill/>
                    </a:lnR>
                    <a:lnT>
                      <a:noFill/>
                    </a:lnT>
                    <a:lnB>
                      <a:noFill/>
                    </a:lnB>
                    <a:solidFill>
                      <a:srgbClr val="FFFFFF"/>
                    </a:solidFill>
                  </a:tcPr>
                </a:tc>
                <a:tc>
                  <a:txBody>
                    <a:bodyPr/>
                    <a:lstStyle/>
                    <a:p>
                      <a:pPr algn="r" fontAlgn="ctr"/>
                      <a:r>
                        <a:rPr lang="en-US" b="1" dirty="0" err="1">
                          <a:effectLst/>
                        </a:rPr>
                        <a:t>total_payload</a:t>
                      </a:r>
                      <a:endParaRPr lang="en-US" b="1" dirty="0">
                        <a:effectLst/>
                      </a:endParaRPr>
                    </a:p>
                  </a:txBody>
                  <a:tcPr anchor="ctr">
                    <a:lnL>
                      <a:noFill/>
                    </a:lnL>
                    <a:lnR>
                      <a:noFill/>
                    </a:lnR>
                    <a:lnT>
                      <a:noFill/>
                    </a:lnT>
                    <a:lnB>
                      <a:noFill/>
                    </a:lnB>
                    <a:solidFill>
                      <a:srgbClr val="FFFFFF"/>
                    </a:solidFill>
                  </a:tcPr>
                </a:tc>
                <a:extLst>
                  <a:ext uri="{0D108BD9-81ED-4DB2-BD59-A6C34878D82A}">
                    <a16:rowId xmlns:a16="http://schemas.microsoft.com/office/drawing/2014/main" val="1812806694"/>
                  </a:ext>
                </a:extLst>
              </a:tr>
              <a:tr h="0">
                <a:tc>
                  <a:txBody>
                    <a:bodyPr/>
                    <a:lstStyle/>
                    <a:p>
                      <a:pPr algn="r" fontAlgn="ctr"/>
                      <a:r>
                        <a:rPr lang="en-US" dirty="0">
                          <a:effectLst/>
                        </a:rPr>
                        <a:t>NASA (CRS)</a:t>
                      </a:r>
                    </a:p>
                  </a:txBody>
                  <a:tcPr anchor="ctr">
                    <a:lnL>
                      <a:noFill/>
                    </a:lnL>
                    <a:lnR>
                      <a:noFill/>
                    </a:lnR>
                    <a:lnT>
                      <a:noFill/>
                    </a:lnT>
                    <a:lnB>
                      <a:noFill/>
                    </a:lnB>
                    <a:solidFill>
                      <a:srgbClr val="FFFFFF"/>
                    </a:solidFill>
                  </a:tcPr>
                </a:tc>
                <a:tc>
                  <a:txBody>
                    <a:bodyPr/>
                    <a:lstStyle/>
                    <a:p>
                      <a:pPr algn="r" fontAlgn="ctr"/>
                      <a:r>
                        <a:rPr lang="en-US"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3640710503"/>
                  </a:ext>
                </a:extLst>
              </a:tr>
            </a:tbl>
          </a:graphicData>
        </a:graphic>
      </p:graphicFrame>
      <p:sp>
        <p:nvSpPr>
          <p:cNvPr id="6" name="TextBox 5">
            <a:extLst>
              <a:ext uri="{FF2B5EF4-FFF2-40B4-BE49-F238E27FC236}">
                <a16:creationId xmlns:a16="http://schemas.microsoft.com/office/drawing/2014/main" id="{D0FA2D21-6A49-C9BD-32B4-DF93C984589A}"/>
              </a:ext>
            </a:extLst>
          </p:cNvPr>
          <p:cNvSpPr txBox="1"/>
          <p:nvPr/>
        </p:nvSpPr>
        <p:spPr>
          <a:xfrm>
            <a:off x="1353671" y="5316071"/>
            <a:ext cx="7871011" cy="1200329"/>
          </a:xfrm>
          <a:prstGeom prst="rect">
            <a:avLst/>
          </a:prstGeom>
          <a:noFill/>
        </p:spPr>
        <p:txBody>
          <a:bodyPr wrap="square" rtlCol="0">
            <a:spAutoFit/>
          </a:bodyPr>
          <a:lstStyle/>
          <a:p>
            <a:r>
              <a:rPr lang="en-US" dirty="0"/>
              <a:t>Filtered for only NASA boosters then used the sum function on the “</a:t>
            </a:r>
            <a:r>
              <a:rPr lang="en-US" dirty="0" err="1"/>
              <a:t>Payload_Mass__KG</a:t>
            </a:r>
            <a:r>
              <a:rPr lang="en-US" dirty="0"/>
              <a:t>_” field to get total payload.  It wasn’t needed but there is a group by on the “customer” field.  This could help for totaling more than one customer.</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avg(PAYLOAD_MASS__KG_) as </a:t>
            </a:r>
            <a:r>
              <a:rPr lang="en-US" sz="1200" dirty="0" err="1">
                <a:solidFill>
                  <a:schemeClr val="accent3">
                    <a:lumMod val="25000"/>
                  </a:schemeClr>
                </a:solidFill>
                <a:latin typeface="Abadi" panose="020B0604020104020204" pitchFamily="34" charset="0"/>
              </a:rPr>
              <a:t>average_payload</a:t>
            </a:r>
            <a:r>
              <a:rPr lang="en-US" sz="1200" dirty="0">
                <a:solidFill>
                  <a:schemeClr val="accent3">
                    <a:lumMod val="25000"/>
                  </a:schemeClr>
                </a:solidFill>
                <a:latin typeface="Abadi" panose="020B0604020104020204" pitchFamily="34" charset="0"/>
              </a:rPr>
              <a:t> from </a:t>
            </a:r>
            <a:r>
              <a:rPr lang="en-US" sz="1200" dirty="0" err="1">
                <a:solidFill>
                  <a:schemeClr val="accent3">
                    <a:lumMod val="25000"/>
                  </a:schemeClr>
                </a:solidFill>
                <a:latin typeface="Abadi" panose="020B0604020104020204" pitchFamily="34" charset="0"/>
              </a:rPr>
              <a:t>spacextable</a:t>
            </a:r>
            <a:r>
              <a:rPr lang="en-US" sz="1200" dirty="0">
                <a:solidFill>
                  <a:schemeClr val="accent3">
                    <a:lumMod val="25000"/>
                  </a:schemeClr>
                </a:solidFill>
                <a:latin typeface="Abadi" panose="020B0604020104020204" pitchFamily="34" charset="0"/>
              </a:rPr>
              <a:t> where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 'F9 v1.1' group by 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52E5C39C-D3C8-AE8F-364D-134FB569473D}"/>
              </a:ext>
            </a:extLst>
          </p:cNvPr>
          <p:cNvGraphicFramePr>
            <a:graphicFrameLocks noGrp="1"/>
          </p:cNvGraphicFramePr>
          <p:nvPr>
            <p:extLst>
              <p:ext uri="{D42A27DB-BD31-4B8C-83A1-F6EECF244321}">
                <p14:modId xmlns:p14="http://schemas.microsoft.com/office/powerpoint/2010/main" val="2492317283"/>
              </p:ext>
            </p:extLst>
          </p:nvPr>
        </p:nvGraphicFramePr>
        <p:xfrm>
          <a:off x="2474259" y="3283567"/>
          <a:ext cx="4016188" cy="731520"/>
        </p:xfrm>
        <a:graphic>
          <a:graphicData uri="http://schemas.openxmlformats.org/drawingml/2006/table">
            <a:tbl>
              <a:tblPr/>
              <a:tblGrid>
                <a:gridCol w="2008094">
                  <a:extLst>
                    <a:ext uri="{9D8B030D-6E8A-4147-A177-3AD203B41FA5}">
                      <a16:colId xmlns:a16="http://schemas.microsoft.com/office/drawing/2014/main" val="868284987"/>
                    </a:ext>
                  </a:extLst>
                </a:gridCol>
                <a:gridCol w="2008094">
                  <a:extLst>
                    <a:ext uri="{9D8B030D-6E8A-4147-A177-3AD203B41FA5}">
                      <a16:colId xmlns:a16="http://schemas.microsoft.com/office/drawing/2014/main" val="4056897323"/>
                    </a:ext>
                  </a:extLst>
                </a:gridCol>
              </a:tblGrid>
              <a:tr h="0">
                <a:tc>
                  <a:txBody>
                    <a:bodyPr/>
                    <a:lstStyle/>
                    <a:p>
                      <a:pPr algn="r" fontAlgn="ctr"/>
                      <a:r>
                        <a:rPr lang="en-US" b="1" dirty="0" err="1">
                          <a:effectLst/>
                        </a:rPr>
                        <a:t>Booster_Version</a:t>
                      </a:r>
                      <a:endParaRPr lang="en-US" b="1" dirty="0">
                        <a:effectLst/>
                      </a:endParaRPr>
                    </a:p>
                  </a:txBody>
                  <a:tcPr anchor="ctr">
                    <a:lnL>
                      <a:noFill/>
                    </a:lnL>
                    <a:lnR>
                      <a:noFill/>
                    </a:lnR>
                    <a:lnT>
                      <a:noFill/>
                    </a:lnT>
                    <a:lnB>
                      <a:noFill/>
                    </a:lnB>
                  </a:tcPr>
                </a:tc>
                <a:tc>
                  <a:txBody>
                    <a:bodyPr/>
                    <a:lstStyle/>
                    <a:p>
                      <a:pPr algn="r" fontAlgn="ctr"/>
                      <a:r>
                        <a:rPr lang="en-US" b="1">
                          <a:effectLst/>
                        </a:rPr>
                        <a:t>average_payload</a:t>
                      </a:r>
                    </a:p>
                  </a:txBody>
                  <a:tcPr anchor="ctr">
                    <a:lnL>
                      <a:noFill/>
                    </a:lnL>
                    <a:lnR>
                      <a:noFill/>
                    </a:lnR>
                    <a:lnT>
                      <a:noFill/>
                    </a:lnT>
                    <a:lnB>
                      <a:noFill/>
                    </a:lnB>
                  </a:tcPr>
                </a:tc>
                <a:extLst>
                  <a:ext uri="{0D108BD9-81ED-4DB2-BD59-A6C34878D82A}">
                    <a16:rowId xmlns:a16="http://schemas.microsoft.com/office/drawing/2014/main" val="1869801379"/>
                  </a:ext>
                </a:extLst>
              </a:tr>
              <a:tr h="0">
                <a:tc>
                  <a:txBody>
                    <a:bodyPr/>
                    <a:lstStyle/>
                    <a:p>
                      <a:pPr algn="r" fontAlgn="ctr"/>
                      <a:r>
                        <a:rPr lang="en-US" dirty="0">
                          <a:effectLst/>
                        </a:rPr>
                        <a:t>F9 v1.1</a:t>
                      </a:r>
                    </a:p>
                  </a:txBody>
                  <a:tcPr anchor="ctr">
                    <a:lnL>
                      <a:noFill/>
                    </a:lnL>
                    <a:lnR>
                      <a:noFill/>
                    </a:lnR>
                    <a:lnT>
                      <a:noFill/>
                    </a:lnT>
                    <a:lnB>
                      <a:noFill/>
                    </a:lnB>
                  </a:tcPr>
                </a:tc>
                <a:tc>
                  <a:txBody>
                    <a:bodyPr/>
                    <a:lstStyle/>
                    <a:p>
                      <a:pPr algn="r" fontAlgn="ctr"/>
                      <a:r>
                        <a:rPr lang="en-US" dirty="0">
                          <a:effectLst/>
                        </a:rPr>
                        <a:t>2928.4</a:t>
                      </a:r>
                    </a:p>
                  </a:txBody>
                  <a:tcPr anchor="ctr">
                    <a:lnL>
                      <a:noFill/>
                    </a:lnL>
                    <a:lnR>
                      <a:noFill/>
                    </a:lnR>
                    <a:lnT>
                      <a:noFill/>
                    </a:lnT>
                    <a:lnB>
                      <a:noFill/>
                    </a:lnB>
                  </a:tcPr>
                </a:tc>
                <a:extLst>
                  <a:ext uri="{0D108BD9-81ED-4DB2-BD59-A6C34878D82A}">
                    <a16:rowId xmlns:a16="http://schemas.microsoft.com/office/drawing/2014/main" val="1511161759"/>
                  </a:ext>
                </a:extLst>
              </a:tr>
            </a:tbl>
          </a:graphicData>
        </a:graphic>
      </p:graphicFrame>
      <p:sp>
        <p:nvSpPr>
          <p:cNvPr id="6" name="TextBox 5">
            <a:extLst>
              <a:ext uri="{FF2B5EF4-FFF2-40B4-BE49-F238E27FC236}">
                <a16:creationId xmlns:a16="http://schemas.microsoft.com/office/drawing/2014/main" id="{6FE2B36B-185D-0B9E-055F-71A828E82E77}"/>
              </a:ext>
            </a:extLst>
          </p:cNvPr>
          <p:cNvSpPr txBox="1"/>
          <p:nvPr/>
        </p:nvSpPr>
        <p:spPr>
          <a:xfrm>
            <a:off x="1353671" y="5316071"/>
            <a:ext cx="7871011" cy="1200329"/>
          </a:xfrm>
          <a:prstGeom prst="rect">
            <a:avLst/>
          </a:prstGeom>
          <a:noFill/>
        </p:spPr>
        <p:txBody>
          <a:bodyPr wrap="square" rtlCol="0">
            <a:spAutoFit/>
          </a:bodyPr>
          <a:lstStyle/>
          <a:p>
            <a:r>
              <a:rPr lang="en-US" dirty="0"/>
              <a:t>Filtered for only </a:t>
            </a:r>
            <a:r>
              <a:rPr lang="en-US" sz="1800" dirty="0">
                <a:solidFill>
                  <a:schemeClr val="accent3">
                    <a:lumMod val="25000"/>
                  </a:schemeClr>
                </a:solidFill>
                <a:latin typeface="Abadi" panose="020B0604020104020204" pitchFamily="34" charset="0"/>
              </a:rPr>
              <a:t>'F9 v1.1'</a:t>
            </a:r>
            <a:r>
              <a:rPr lang="en-US" dirty="0"/>
              <a:t> boosters then used the “avg” function on the “</a:t>
            </a:r>
            <a:r>
              <a:rPr lang="en-US" dirty="0" err="1"/>
              <a:t>Payload_Mass__KG</a:t>
            </a:r>
            <a:r>
              <a:rPr lang="en-US" dirty="0"/>
              <a:t>_” field to get total payload.  It wasn’t needed but there is a group by on the “</a:t>
            </a:r>
            <a:r>
              <a:rPr lang="en-US" dirty="0" err="1"/>
              <a:t>Booster_Version</a:t>
            </a:r>
            <a:r>
              <a:rPr lang="en-US" dirty="0"/>
              <a:t>” field.  This could help for totaling more than one Booster.</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marL="0" indent="0">
              <a:lnSpc>
                <a:spcPct val="100000"/>
              </a:lnSpc>
              <a:spcBef>
                <a:spcPts val="1400"/>
              </a:spcBef>
              <a:buNone/>
            </a:pP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min(date) as date from </a:t>
            </a:r>
            <a:r>
              <a:rPr lang="en-US" sz="1200" dirty="0" err="1">
                <a:solidFill>
                  <a:schemeClr val="accent3">
                    <a:lumMod val="25000"/>
                  </a:schemeClr>
                </a:solidFill>
                <a:latin typeface="Abadi" panose="020B0604020104020204" pitchFamily="34" charset="0"/>
              </a:rPr>
              <a:t>spacextable</a:t>
            </a:r>
            <a:r>
              <a:rPr lang="en-US" sz="1200" dirty="0">
                <a:solidFill>
                  <a:schemeClr val="accent3">
                    <a:lumMod val="25000"/>
                  </a:schemeClr>
                </a:solidFill>
                <a:latin typeface="Abadi" panose="020B0604020104020204" pitchFamily="34" charset="0"/>
              </a:rPr>
              <a:t> where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AEBABF70-54E5-4D44-B8D8-DBD8A205E690}"/>
              </a:ext>
            </a:extLst>
          </p:cNvPr>
          <p:cNvGraphicFramePr>
            <a:graphicFrameLocks noGrp="1"/>
          </p:cNvGraphicFramePr>
          <p:nvPr>
            <p:extLst>
              <p:ext uri="{D42A27DB-BD31-4B8C-83A1-F6EECF244321}">
                <p14:modId xmlns:p14="http://schemas.microsoft.com/office/powerpoint/2010/main" val="3199594055"/>
              </p:ext>
            </p:extLst>
          </p:nvPr>
        </p:nvGraphicFramePr>
        <p:xfrm>
          <a:off x="3137646" y="2219111"/>
          <a:ext cx="2272553" cy="731520"/>
        </p:xfrm>
        <a:graphic>
          <a:graphicData uri="http://schemas.openxmlformats.org/drawingml/2006/table">
            <a:tbl>
              <a:tblPr/>
              <a:tblGrid>
                <a:gridCol w="2272553">
                  <a:extLst>
                    <a:ext uri="{9D8B030D-6E8A-4147-A177-3AD203B41FA5}">
                      <a16:colId xmlns:a16="http://schemas.microsoft.com/office/drawing/2014/main" val="856644154"/>
                    </a:ext>
                  </a:extLst>
                </a:gridCol>
              </a:tblGrid>
              <a:tr h="0">
                <a:tc>
                  <a:txBody>
                    <a:bodyPr/>
                    <a:lstStyle/>
                    <a:p>
                      <a:pPr algn="r" fontAlgn="ctr"/>
                      <a:r>
                        <a:rPr lang="en-US" b="1">
                          <a:effectLst/>
                        </a:rPr>
                        <a:t>date</a:t>
                      </a:r>
                    </a:p>
                  </a:txBody>
                  <a:tcPr anchor="ctr">
                    <a:lnL>
                      <a:noFill/>
                    </a:lnL>
                    <a:lnR>
                      <a:noFill/>
                    </a:lnR>
                    <a:lnT>
                      <a:noFill/>
                    </a:lnT>
                    <a:lnB>
                      <a:noFill/>
                    </a:lnB>
                    <a:solidFill>
                      <a:srgbClr val="FFFFFF"/>
                    </a:solidFill>
                  </a:tcPr>
                </a:tc>
                <a:extLst>
                  <a:ext uri="{0D108BD9-81ED-4DB2-BD59-A6C34878D82A}">
                    <a16:rowId xmlns:a16="http://schemas.microsoft.com/office/drawing/2014/main" val="2155127395"/>
                  </a:ext>
                </a:extLst>
              </a:tr>
              <a:tr h="0">
                <a:tc>
                  <a:txBody>
                    <a:bodyPr/>
                    <a:lstStyle/>
                    <a:p>
                      <a:pPr algn="r" fontAlgn="ctr"/>
                      <a:r>
                        <a:rPr lang="en-US" dirty="0">
                          <a:effectLst/>
                        </a:rPr>
                        <a:t>2015-12-22</a:t>
                      </a:r>
                    </a:p>
                  </a:txBody>
                  <a:tcPr anchor="ctr">
                    <a:lnL>
                      <a:noFill/>
                    </a:lnL>
                    <a:lnR>
                      <a:noFill/>
                    </a:lnR>
                    <a:lnT>
                      <a:noFill/>
                    </a:lnT>
                    <a:lnB>
                      <a:noFill/>
                    </a:lnB>
                    <a:solidFill>
                      <a:srgbClr val="FFFFFF"/>
                    </a:solidFill>
                  </a:tcPr>
                </a:tc>
                <a:extLst>
                  <a:ext uri="{0D108BD9-81ED-4DB2-BD59-A6C34878D82A}">
                    <a16:rowId xmlns:a16="http://schemas.microsoft.com/office/drawing/2014/main" val="2156461274"/>
                  </a:ext>
                </a:extLst>
              </a:tr>
            </a:tbl>
          </a:graphicData>
        </a:graphic>
      </p:graphicFrame>
      <p:sp>
        <p:nvSpPr>
          <p:cNvPr id="7" name="TextBox 6">
            <a:extLst>
              <a:ext uri="{FF2B5EF4-FFF2-40B4-BE49-F238E27FC236}">
                <a16:creationId xmlns:a16="http://schemas.microsoft.com/office/drawing/2014/main" id="{C98DF545-2A0D-D6DA-9FE5-7B4CC1ACB790}"/>
              </a:ext>
            </a:extLst>
          </p:cNvPr>
          <p:cNvSpPr txBox="1"/>
          <p:nvPr/>
        </p:nvSpPr>
        <p:spPr>
          <a:xfrm>
            <a:off x="1353671" y="5316071"/>
            <a:ext cx="7871011" cy="646331"/>
          </a:xfrm>
          <a:prstGeom prst="rect">
            <a:avLst/>
          </a:prstGeom>
          <a:noFill/>
        </p:spPr>
        <p:txBody>
          <a:bodyPr wrap="square" rtlCol="0">
            <a:spAutoFit/>
          </a:bodyPr>
          <a:lstStyle/>
          <a:p>
            <a:r>
              <a:rPr lang="en-US" dirty="0"/>
              <a:t>Filtered for only </a:t>
            </a:r>
            <a:r>
              <a:rPr lang="en-US" sz="1800" dirty="0">
                <a:solidFill>
                  <a:schemeClr val="accent3">
                    <a:lumMod val="25000"/>
                  </a:schemeClr>
                </a:solidFill>
                <a:latin typeface="Abadi" panose="020B0604020104020204" pitchFamily="34" charset="0"/>
              </a:rPr>
              <a:t>'Success (ground pad)’ from </a:t>
            </a:r>
            <a:r>
              <a:rPr lang="en-US" sz="1800" dirty="0" err="1">
                <a:solidFill>
                  <a:schemeClr val="accent3">
                    <a:lumMod val="25000"/>
                  </a:schemeClr>
                </a:solidFill>
                <a:latin typeface="Abadi" panose="020B0604020104020204" pitchFamily="34" charset="0"/>
              </a:rPr>
              <a:t>l</a:t>
            </a:r>
            <a:r>
              <a:rPr lang="en-US" dirty="0" err="1">
                <a:solidFill>
                  <a:schemeClr val="accent3">
                    <a:lumMod val="25000"/>
                  </a:schemeClr>
                </a:solidFill>
                <a:latin typeface="Abadi" panose="020B0604020104020204" pitchFamily="34" charset="0"/>
              </a:rPr>
              <a:t>anding_outcome</a:t>
            </a:r>
            <a:r>
              <a:rPr lang="en-US" dirty="0"/>
              <a:t> then used the “min” function on the “date” field to get the first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94764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300" dirty="0" err="1">
                <a:solidFill>
                  <a:schemeClr val="accent3">
                    <a:lumMod val="25000"/>
                  </a:schemeClr>
                </a:solidFill>
                <a:latin typeface="Abadi" panose="020B0604020104020204" pitchFamily="34" charset="0"/>
              </a:rPr>
              <a:t>Booster_Version</a:t>
            </a:r>
            <a:endParaRPr lang="en-US" sz="13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300" dirty="0">
                <a:solidFill>
                  <a:schemeClr val="accent3">
                    <a:lumMod val="25000"/>
                  </a:schemeClr>
                </a:solidFill>
                <a:latin typeface="Abadi" panose="020B0604020104020204" pitchFamily="34" charset="0"/>
              </a:rPr>
              <a:t>F9 FT B1022</a:t>
            </a:r>
          </a:p>
          <a:p>
            <a:pPr marL="0" indent="0">
              <a:lnSpc>
                <a:spcPct val="100000"/>
              </a:lnSpc>
              <a:spcBef>
                <a:spcPts val="1400"/>
              </a:spcBef>
              <a:buNone/>
            </a:pPr>
            <a:r>
              <a:rPr lang="en-US" sz="1300" dirty="0">
                <a:solidFill>
                  <a:schemeClr val="accent3">
                    <a:lumMod val="25000"/>
                  </a:schemeClr>
                </a:solidFill>
                <a:latin typeface="Abadi" panose="020B0604020104020204" pitchFamily="34" charset="0"/>
              </a:rPr>
              <a:t>F9 FT B1026</a:t>
            </a:r>
          </a:p>
          <a:p>
            <a:pPr marL="0" indent="0">
              <a:lnSpc>
                <a:spcPct val="100000"/>
              </a:lnSpc>
              <a:spcBef>
                <a:spcPts val="1400"/>
              </a:spcBef>
              <a:buNone/>
            </a:pPr>
            <a:r>
              <a:rPr lang="en-US" sz="1300" dirty="0">
                <a:solidFill>
                  <a:schemeClr val="accent3">
                    <a:lumMod val="25000"/>
                  </a:schemeClr>
                </a:solidFill>
                <a:latin typeface="Abadi" panose="020B0604020104020204" pitchFamily="34" charset="0"/>
              </a:rPr>
              <a:t>F9 FT B1021.2</a:t>
            </a:r>
          </a:p>
          <a:p>
            <a:pPr marL="0" indent="0">
              <a:lnSpc>
                <a:spcPct val="100000"/>
              </a:lnSpc>
              <a:spcBef>
                <a:spcPts val="1400"/>
              </a:spcBef>
              <a:buNone/>
            </a:pPr>
            <a:r>
              <a:rPr lang="en-US" sz="1300" dirty="0">
                <a:solidFill>
                  <a:schemeClr val="accent3">
                    <a:lumMod val="25000"/>
                  </a:schemeClr>
                </a:solidFill>
                <a:latin typeface="Abadi" panose="020B0604020104020204" pitchFamily="34" charset="0"/>
              </a:rPr>
              <a:t>F9 FT B1031.2</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from </a:t>
            </a:r>
            <a:r>
              <a:rPr lang="en-US" sz="1200" dirty="0" err="1">
                <a:solidFill>
                  <a:schemeClr val="accent3">
                    <a:lumMod val="25000"/>
                  </a:schemeClr>
                </a:solidFill>
                <a:latin typeface="Abadi" panose="020B0604020104020204" pitchFamily="34" charset="0"/>
              </a:rPr>
              <a:t>spacextable</a:t>
            </a:r>
            <a:r>
              <a:rPr lang="en-US" sz="1200" dirty="0">
                <a:solidFill>
                  <a:schemeClr val="accent3">
                    <a:lumMod val="25000"/>
                  </a:schemeClr>
                </a:solidFill>
                <a:latin typeface="Abadi" panose="020B0604020104020204" pitchFamily="34" charset="0"/>
              </a:rPr>
              <a:t> where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 'Success (drone ship)' and PAYLOAD_MASS__KG_ between 4000 and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2" name="TextBox 1">
            <a:extLst>
              <a:ext uri="{FF2B5EF4-FFF2-40B4-BE49-F238E27FC236}">
                <a16:creationId xmlns:a16="http://schemas.microsoft.com/office/drawing/2014/main" id="{EECD0F67-DD8F-A72A-6080-46C90F0FCB3E}"/>
              </a:ext>
            </a:extLst>
          </p:cNvPr>
          <p:cNvSpPr txBox="1"/>
          <p:nvPr/>
        </p:nvSpPr>
        <p:spPr>
          <a:xfrm>
            <a:off x="1416424" y="5702407"/>
            <a:ext cx="7871011" cy="646331"/>
          </a:xfrm>
          <a:prstGeom prst="rect">
            <a:avLst/>
          </a:prstGeom>
          <a:noFill/>
        </p:spPr>
        <p:txBody>
          <a:bodyPr wrap="square" rtlCol="0">
            <a:spAutoFit/>
          </a:bodyPr>
          <a:lstStyle/>
          <a:p>
            <a:r>
              <a:rPr lang="en-US" dirty="0"/>
              <a:t>Filtered for </a:t>
            </a:r>
            <a:r>
              <a:rPr lang="en-US" sz="1800" dirty="0">
                <a:solidFill>
                  <a:schemeClr val="accent3">
                    <a:lumMod val="25000"/>
                  </a:schemeClr>
                </a:solidFill>
                <a:latin typeface="Abadi" panose="020B0604020104020204" pitchFamily="34" charset="0"/>
              </a:rPr>
              <a:t>'Success (drone ship)' from </a:t>
            </a:r>
            <a:r>
              <a:rPr lang="en-US" sz="1800" dirty="0" err="1">
                <a:solidFill>
                  <a:schemeClr val="accent3">
                    <a:lumMod val="25000"/>
                  </a:schemeClr>
                </a:solidFill>
                <a:latin typeface="Abadi" panose="020B0604020104020204" pitchFamily="34" charset="0"/>
              </a:rPr>
              <a:t>l</a:t>
            </a:r>
            <a:r>
              <a:rPr lang="en-US" dirty="0" err="1">
                <a:solidFill>
                  <a:schemeClr val="accent3">
                    <a:lumMod val="25000"/>
                  </a:schemeClr>
                </a:solidFill>
                <a:latin typeface="Abadi" panose="020B0604020104020204" pitchFamily="34" charset="0"/>
              </a:rPr>
              <a:t>anding_outcome</a:t>
            </a:r>
            <a:r>
              <a:rPr lang="en-US" dirty="0"/>
              <a:t> and used the between clause for “</a:t>
            </a:r>
            <a:r>
              <a:rPr lang="en-US" sz="1800" dirty="0">
                <a:solidFill>
                  <a:schemeClr val="accent3">
                    <a:lumMod val="25000"/>
                  </a:schemeClr>
                </a:solidFill>
                <a:latin typeface="Abadi" panose="020B0604020104020204" pitchFamily="34" charset="0"/>
              </a:rPr>
              <a:t>PAYLOAD_MASS__KG_ </a:t>
            </a:r>
            <a:r>
              <a:rPr lang="en-US" dirty="0"/>
              <a:t>”.</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06072"/>
            <a:ext cx="10220085" cy="481327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4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400" dirty="0">
                <a:solidFill>
                  <a:schemeClr val="accent3">
                    <a:lumMod val="25000"/>
                  </a:schemeClr>
                </a:solidFill>
                <a:latin typeface="Abadi" panose="020B0604020104020204" pitchFamily="34" charset="0"/>
              </a:rPr>
              <a:t>Data Collection Using SpaceX API</a:t>
            </a:r>
          </a:p>
          <a:p>
            <a:pPr lvl="1">
              <a:lnSpc>
                <a:spcPct val="100000"/>
              </a:lnSpc>
              <a:spcBef>
                <a:spcPts val="1400"/>
              </a:spcBef>
            </a:pPr>
            <a:r>
              <a:rPr lang="en-US" sz="1400" dirty="0">
                <a:solidFill>
                  <a:schemeClr val="accent3">
                    <a:lumMod val="25000"/>
                  </a:schemeClr>
                </a:solidFill>
                <a:latin typeface="Abadi" panose="020B0604020104020204" pitchFamily="34" charset="0"/>
              </a:rPr>
              <a:t>Data Collection through Web Scraping</a:t>
            </a:r>
          </a:p>
          <a:p>
            <a:pPr lvl="1">
              <a:lnSpc>
                <a:spcPct val="100000"/>
              </a:lnSpc>
              <a:spcBef>
                <a:spcPts val="1400"/>
              </a:spcBef>
            </a:pPr>
            <a:r>
              <a:rPr lang="en-US" sz="14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400" dirty="0">
                <a:solidFill>
                  <a:schemeClr val="accent3">
                    <a:lumMod val="25000"/>
                  </a:schemeClr>
                </a:solidFill>
                <a:latin typeface="Abadi" panose="020B0604020104020204" pitchFamily="34" charset="0"/>
              </a:rPr>
              <a:t>Exploratory Data Analysis using SQL</a:t>
            </a:r>
          </a:p>
          <a:p>
            <a:pPr lvl="1">
              <a:lnSpc>
                <a:spcPct val="100000"/>
              </a:lnSpc>
              <a:spcBef>
                <a:spcPts val="1400"/>
              </a:spcBef>
            </a:pPr>
            <a:r>
              <a:rPr lang="en-US" sz="1400" dirty="0">
                <a:solidFill>
                  <a:schemeClr val="accent3">
                    <a:lumMod val="25000"/>
                  </a:schemeClr>
                </a:solidFill>
                <a:latin typeface="Abadi" panose="020B0604020104020204" pitchFamily="34" charset="0"/>
              </a:rPr>
              <a:t>EDA DataViz using Python Pandas and Matplotlib</a:t>
            </a:r>
          </a:p>
          <a:p>
            <a:pPr lvl="1">
              <a:lnSpc>
                <a:spcPct val="100000"/>
              </a:lnSpc>
              <a:spcBef>
                <a:spcPts val="1400"/>
              </a:spcBef>
            </a:pPr>
            <a:r>
              <a:rPr lang="en-US" sz="1400" dirty="0">
                <a:solidFill>
                  <a:schemeClr val="accent3">
                    <a:lumMod val="25000"/>
                  </a:schemeClr>
                </a:solidFill>
                <a:latin typeface="Abadi" panose="020B0604020104020204" pitchFamily="34" charset="0"/>
              </a:rPr>
              <a:t>Launch Sites Analysis with Folium Interactive Visual Analytics and Ploty Dash</a:t>
            </a:r>
          </a:p>
          <a:p>
            <a:pPr lvl="1">
              <a:lnSpc>
                <a:spcPct val="100000"/>
              </a:lnSpc>
              <a:spcBef>
                <a:spcPts val="1400"/>
              </a:spcBef>
            </a:pPr>
            <a:r>
              <a:rPr lang="en-US" sz="1400" dirty="0">
                <a:solidFill>
                  <a:schemeClr val="accent3">
                    <a:lumMod val="25000"/>
                  </a:schemeClr>
                </a:solidFill>
                <a:latin typeface="Abadi" panose="020B0604020104020204" pitchFamily="34" charset="0"/>
              </a:rPr>
              <a:t>Machine Learning Landing Prediction</a:t>
            </a:r>
          </a:p>
          <a:p>
            <a:pPr>
              <a:lnSpc>
                <a:spcPct val="100000"/>
              </a:lnSpc>
              <a:spcBef>
                <a:spcPts val="1400"/>
              </a:spcBef>
            </a:pPr>
            <a:r>
              <a:rPr lang="en-US" sz="14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400" dirty="0">
                <a:solidFill>
                  <a:schemeClr val="accent3">
                    <a:lumMod val="25000"/>
                  </a:schemeClr>
                </a:solidFill>
                <a:latin typeface="Abadi" panose="020B0604020104020204" pitchFamily="34" charset="0"/>
              </a:rPr>
              <a:t>EDA</a:t>
            </a:r>
          </a:p>
          <a:p>
            <a:pPr lvl="1">
              <a:lnSpc>
                <a:spcPct val="100000"/>
              </a:lnSpc>
              <a:spcBef>
                <a:spcPts val="1400"/>
              </a:spcBef>
            </a:pPr>
            <a:r>
              <a:rPr lang="en-US" sz="1400" dirty="0">
                <a:solidFill>
                  <a:schemeClr val="accent3">
                    <a:lumMod val="25000"/>
                  </a:schemeClr>
                </a:solidFill>
                <a:latin typeface="Abadi" panose="020B0604020104020204" pitchFamily="34" charset="0"/>
              </a:rPr>
              <a:t>Interactive Visual Analytics and Dashboards</a:t>
            </a:r>
          </a:p>
          <a:p>
            <a:pPr lvl="1">
              <a:lnSpc>
                <a:spcPct val="100000"/>
              </a:lnSpc>
              <a:spcBef>
                <a:spcPts val="1400"/>
              </a:spcBef>
            </a:pPr>
            <a:r>
              <a:rPr lang="en-US" sz="1400" dirty="0">
                <a:solidFill>
                  <a:schemeClr val="accent3">
                    <a:lumMod val="25000"/>
                  </a:schemeClr>
                </a:solidFill>
                <a:latin typeface="Abadi" panose="020B0604020104020204" pitchFamily="34" charset="0"/>
              </a:rPr>
              <a:t>Predictive Analysis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trim(</a:t>
            </a:r>
            <a:r>
              <a:rPr lang="en-US" sz="1200" dirty="0" err="1">
                <a:solidFill>
                  <a:schemeClr val="accent3">
                    <a:lumMod val="25000"/>
                  </a:schemeClr>
                </a:solidFill>
                <a:latin typeface="Abadi" panose="020B0604020104020204" pitchFamily="34" charset="0"/>
              </a:rPr>
              <a:t>mission_outcome</a:t>
            </a:r>
            <a:r>
              <a:rPr lang="en-US" sz="1200" dirty="0">
                <a:solidFill>
                  <a:schemeClr val="accent3">
                    <a:lumMod val="25000"/>
                  </a:schemeClr>
                </a:solidFill>
                <a:latin typeface="Abadi" panose="020B0604020104020204" pitchFamily="34" charset="0"/>
              </a:rPr>
              <a:t>) as </a:t>
            </a:r>
            <a:r>
              <a:rPr lang="en-US" sz="1200" dirty="0" err="1">
                <a:solidFill>
                  <a:schemeClr val="accent3">
                    <a:lumMod val="25000"/>
                  </a:schemeClr>
                </a:solidFill>
                <a:latin typeface="Abadi" panose="020B0604020104020204" pitchFamily="34" charset="0"/>
              </a:rPr>
              <a:t>mission_outcome</a:t>
            </a:r>
            <a:r>
              <a:rPr lang="en-US" sz="1200" dirty="0">
                <a:solidFill>
                  <a:schemeClr val="accent3">
                    <a:lumMod val="25000"/>
                  </a:schemeClr>
                </a:solidFill>
                <a:latin typeface="Abadi" panose="020B0604020104020204" pitchFamily="34" charset="0"/>
              </a:rPr>
              <a:t>, count(</a:t>
            </a:r>
            <a:r>
              <a:rPr lang="en-US" sz="1200" dirty="0" err="1">
                <a:solidFill>
                  <a:schemeClr val="accent3">
                    <a:lumMod val="25000"/>
                  </a:schemeClr>
                </a:solidFill>
                <a:latin typeface="Abadi" panose="020B0604020104020204" pitchFamily="34" charset="0"/>
              </a:rPr>
              <a:t>mission_outcome</a:t>
            </a:r>
            <a:r>
              <a:rPr lang="en-US" sz="1200" dirty="0">
                <a:solidFill>
                  <a:schemeClr val="accent3">
                    <a:lumMod val="25000"/>
                  </a:schemeClr>
                </a:solidFill>
                <a:latin typeface="Abadi" panose="020B0604020104020204" pitchFamily="34" charset="0"/>
              </a:rPr>
              <a:t>) as </a:t>
            </a:r>
            <a:r>
              <a:rPr lang="en-US" sz="1200" dirty="0" err="1">
                <a:solidFill>
                  <a:schemeClr val="accent3">
                    <a:lumMod val="25000"/>
                  </a:schemeClr>
                </a:solidFill>
                <a:latin typeface="Abadi" panose="020B0604020104020204" pitchFamily="34" charset="0"/>
              </a:rPr>
              <a:t>outcome_count</a:t>
            </a:r>
            <a:r>
              <a:rPr lang="en-US" sz="1200" dirty="0">
                <a:solidFill>
                  <a:schemeClr val="accent3">
                    <a:lumMod val="25000"/>
                  </a:schemeClr>
                </a:solidFill>
                <a:latin typeface="Abadi" panose="020B0604020104020204" pitchFamily="34" charset="0"/>
              </a:rPr>
              <a:t> from </a:t>
            </a:r>
            <a:r>
              <a:rPr lang="en-US" sz="1200" dirty="0" err="1">
                <a:solidFill>
                  <a:schemeClr val="accent3">
                    <a:lumMod val="25000"/>
                  </a:schemeClr>
                </a:solidFill>
                <a:latin typeface="Abadi" panose="020B0604020104020204" pitchFamily="34" charset="0"/>
              </a:rPr>
              <a:t>spacextable</a:t>
            </a:r>
            <a:r>
              <a:rPr lang="en-US" sz="1200" dirty="0">
                <a:solidFill>
                  <a:schemeClr val="accent3">
                    <a:lumMod val="25000"/>
                  </a:schemeClr>
                </a:solidFill>
                <a:latin typeface="Abadi" panose="020B0604020104020204" pitchFamily="34" charset="0"/>
              </a:rPr>
              <a:t> group by 1</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2473922D-7EA0-854C-66B8-6DE3427E72FF}"/>
              </a:ext>
            </a:extLst>
          </p:cNvPr>
          <p:cNvGraphicFramePr>
            <a:graphicFrameLocks noGrp="1"/>
          </p:cNvGraphicFramePr>
          <p:nvPr>
            <p:extLst>
              <p:ext uri="{D42A27DB-BD31-4B8C-83A1-F6EECF244321}">
                <p14:modId xmlns:p14="http://schemas.microsoft.com/office/powerpoint/2010/main" val="2541653904"/>
              </p:ext>
            </p:extLst>
          </p:nvPr>
        </p:nvGraphicFramePr>
        <p:xfrm>
          <a:off x="2254145" y="3911097"/>
          <a:ext cx="5576048" cy="1737360"/>
        </p:xfrm>
        <a:graphic>
          <a:graphicData uri="http://schemas.openxmlformats.org/drawingml/2006/table">
            <a:tbl>
              <a:tblPr/>
              <a:tblGrid>
                <a:gridCol w="2788024">
                  <a:extLst>
                    <a:ext uri="{9D8B030D-6E8A-4147-A177-3AD203B41FA5}">
                      <a16:colId xmlns:a16="http://schemas.microsoft.com/office/drawing/2014/main" val="2949745118"/>
                    </a:ext>
                  </a:extLst>
                </a:gridCol>
                <a:gridCol w="2788024">
                  <a:extLst>
                    <a:ext uri="{9D8B030D-6E8A-4147-A177-3AD203B41FA5}">
                      <a16:colId xmlns:a16="http://schemas.microsoft.com/office/drawing/2014/main" val="1817266551"/>
                    </a:ext>
                  </a:extLst>
                </a:gridCol>
              </a:tblGrid>
              <a:tr h="0">
                <a:tc>
                  <a:txBody>
                    <a:bodyPr/>
                    <a:lstStyle/>
                    <a:p>
                      <a:pPr algn="r" fontAlgn="ctr"/>
                      <a:r>
                        <a:rPr lang="en-US" b="1">
                          <a:effectLst/>
                        </a:rPr>
                        <a:t>mission_outcome</a:t>
                      </a:r>
                    </a:p>
                  </a:txBody>
                  <a:tcPr anchor="ctr">
                    <a:lnL>
                      <a:noFill/>
                    </a:lnL>
                    <a:lnR>
                      <a:noFill/>
                    </a:lnR>
                    <a:lnT>
                      <a:noFill/>
                    </a:lnT>
                    <a:lnB>
                      <a:noFill/>
                    </a:lnB>
                  </a:tcPr>
                </a:tc>
                <a:tc>
                  <a:txBody>
                    <a:bodyPr/>
                    <a:lstStyle/>
                    <a:p>
                      <a:pPr algn="r" fontAlgn="ctr"/>
                      <a:r>
                        <a:rPr lang="en-US" b="1">
                          <a:effectLst/>
                        </a:rPr>
                        <a:t>outcome_count</a:t>
                      </a:r>
                    </a:p>
                  </a:txBody>
                  <a:tcPr anchor="ctr">
                    <a:lnL>
                      <a:noFill/>
                    </a:lnL>
                    <a:lnR>
                      <a:noFill/>
                    </a:lnR>
                    <a:lnT>
                      <a:noFill/>
                    </a:lnT>
                    <a:lnB>
                      <a:noFill/>
                    </a:lnB>
                  </a:tcPr>
                </a:tc>
                <a:extLst>
                  <a:ext uri="{0D108BD9-81ED-4DB2-BD59-A6C34878D82A}">
                    <a16:rowId xmlns:a16="http://schemas.microsoft.com/office/drawing/2014/main" val="1696914836"/>
                  </a:ext>
                </a:extLst>
              </a:tr>
              <a:tr h="0">
                <a:tc>
                  <a:txBody>
                    <a:bodyPr/>
                    <a:lstStyle/>
                    <a:p>
                      <a:pPr algn="r" fontAlgn="ctr"/>
                      <a:r>
                        <a:rPr lang="en-US" dirty="0">
                          <a:effectLst/>
                        </a:rPr>
                        <a:t>Failure (in flight)</a:t>
                      </a:r>
                    </a:p>
                  </a:txBody>
                  <a:tcPr anchor="ctr">
                    <a:lnL>
                      <a:noFill/>
                    </a:lnL>
                    <a:lnR>
                      <a:noFill/>
                    </a:lnR>
                    <a:lnT>
                      <a:noFill/>
                    </a:lnT>
                    <a:lnB>
                      <a:noFill/>
                    </a:lnB>
                  </a:tcPr>
                </a:tc>
                <a:tc>
                  <a:txBody>
                    <a:bodyPr/>
                    <a:lstStyle/>
                    <a:p>
                      <a:pPr algn="r" fontAlgn="ctr"/>
                      <a:r>
                        <a:rPr lang="en-US">
                          <a:effectLst/>
                        </a:rPr>
                        <a:t>1</a:t>
                      </a:r>
                    </a:p>
                  </a:txBody>
                  <a:tcPr anchor="ctr">
                    <a:lnL>
                      <a:noFill/>
                    </a:lnL>
                    <a:lnR>
                      <a:noFill/>
                    </a:lnR>
                    <a:lnT>
                      <a:noFill/>
                    </a:lnT>
                    <a:lnB>
                      <a:noFill/>
                    </a:lnB>
                  </a:tcPr>
                </a:tc>
                <a:extLst>
                  <a:ext uri="{0D108BD9-81ED-4DB2-BD59-A6C34878D82A}">
                    <a16:rowId xmlns:a16="http://schemas.microsoft.com/office/drawing/2014/main" val="1668673154"/>
                  </a:ext>
                </a:extLst>
              </a:tr>
              <a:tr h="0">
                <a:tc>
                  <a:txBody>
                    <a:bodyPr/>
                    <a:lstStyle/>
                    <a:p>
                      <a:pPr algn="r" fontAlgn="ctr"/>
                      <a:r>
                        <a:rPr lang="en-US">
                          <a:effectLst/>
                        </a:rPr>
                        <a:t>Success</a:t>
                      </a:r>
                    </a:p>
                  </a:txBody>
                  <a:tcPr anchor="ctr">
                    <a:lnL>
                      <a:noFill/>
                    </a:lnL>
                    <a:lnR>
                      <a:noFill/>
                    </a:lnR>
                    <a:lnT>
                      <a:noFill/>
                    </a:lnT>
                    <a:lnB>
                      <a:noFill/>
                    </a:lnB>
                  </a:tcPr>
                </a:tc>
                <a:tc>
                  <a:txBody>
                    <a:bodyPr/>
                    <a:lstStyle/>
                    <a:p>
                      <a:pPr algn="r" fontAlgn="ctr"/>
                      <a:r>
                        <a:rPr lang="en-US">
                          <a:effectLst/>
                        </a:rPr>
                        <a:t>99</a:t>
                      </a:r>
                    </a:p>
                  </a:txBody>
                  <a:tcPr anchor="ctr">
                    <a:lnL>
                      <a:noFill/>
                    </a:lnL>
                    <a:lnR>
                      <a:noFill/>
                    </a:lnR>
                    <a:lnT>
                      <a:noFill/>
                    </a:lnT>
                    <a:lnB>
                      <a:noFill/>
                    </a:lnB>
                  </a:tcPr>
                </a:tc>
                <a:extLst>
                  <a:ext uri="{0D108BD9-81ED-4DB2-BD59-A6C34878D82A}">
                    <a16:rowId xmlns:a16="http://schemas.microsoft.com/office/drawing/2014/main" val="92027338"/>
                  </a:ext>
                </a:extLst>
              </a:tr>
              <a:tr h="0">
                <a:tc>
                  <a:txBody>
                    <a:bodyPr/>
                    <a:lstStyle/>
                    <a:p>
                      <a:pPr algn="r" fontAlgn="ctr"/>
                      <a:r>
                        <a:rPr lang="en-US">
                          <a:effectLst/>
                        </a:rPr>
                        <a:t>Success (payload status unclear)</a:t>
                      </a:r>
                    </a:p>
                  </a:txBody>
                  <a:tcPr anchor="ctr">
                    <a:lnL>
                      <a:noFill/>
                    </a:lnL>
                    <a:lnR>
                      <a:noFill/>
                    </a:lnR>
                    <a:lnT>
                      <a:noFill/>
                    </a:lnT>
                    <a:lnB>
                      <a:noFill/>
                    </a:lnB>
                  </a:tcPr>
                </a:tc>
                <a:tc>
                  <a:txBody>
                    <a:bodyPr/>
                    <a:lstStyle/>
                    <a:p>
                      <a:pPr algn="r" fontAlgn="ctr"/>
                      <a:r>
                        <a:rPr lang="en-US" dirty="0">
                          <a:effectLst/>
                        </a:rPr>
                        <a:t>1</a:t>
                      </a:r>
                    </a:p>
                  </a:txBody>
                  <a:tcPr anchor="ctr">
                    <a:lnL>
                      <a:noFill/>
                    </a:lnL>
                    <a:lnR>
                      <a:noFill/>
                    </a:lnR>
                    <a:lnT>
                      <a:noFill/>
                    </a:lnT>
                    <a:lnB>
                      <a:noFill/>
                    </a:lnB>
                  </a:tcPr>
                </a:tc>
                <a:extLst>
                  <a:ext uri="{0D108BD9-81ED-4DB2-BD59-A6C34878D82A}">
                    <a16:rowId xmlns:a16="http://schemas.microsoft.com/office/drawing/2014/main" val="120720391"/>
                  </a:ext>
                </a:extLst>
              </a:tr>
            </a:tbl>
          </a:graphicData>
        </a:graphic>
      </p:graphicFrame>
      <p:sp>
        <p:nvSpPr>
          <p:cNvPr id="6" name="TextBox 5">
            <a:extLst>
              <a:ext uri="{FF2B5EF4-FFF2-40B4-BE49-F238E27FC236}">
                <a16:creationId xmlns:a16="http://schemas.microsoft.com/office/drawing/2014/main" id="{B4B7B8F2-7534-2F09-8238-5417CC2B5F5E}"/>
              </a:ext>
            </a:extLst>
          </p:cNvPr>
          <p:cNvSpPr txBox="1"/>
          <p:nvPr/>
        </p:nvSpPr>
        <p:spPr>
          <a:xfrm>
            <a:off x="1416424" y="5702407"/>
            <a:ext cx="7871011" cy="646331"/>
          </a:xfrm>
          <a:prstGeom prst="rect">
            <a:avLst/>
          </a:prstGeom>
          <a:noFill/>
        </p:spPr>
        <p:txBody>
          <a:bodyPr wrap="square" rtlCol="0">
            <a:spAutoFit/>
          </a:bodyPr>
          <a:lstStyle/>
          <a:p>
            <a:r>
              <a:rPr lang="en-US" dirty="0"/>
              <a:t>Used the trim function to help with grouping. Aliased “</a:t>
            </a:r>
            <a:r>
              <a:rPr lang="en-US" dirty="0" err="1"/>
              <a:t>mission_outcome</a:t>
            </a:r>
            <a:r>
              <a:rPr lang="en-US" dirty="0"/>
              <a:t>” field for presentation purpose.</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493143"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1A750275-B2F0-B6B4-626E-092C89D82DB2}"/>
              </a:ext>
            </a:extLst>
          </p:cNvPr>
          <p:cNvGraphicFramePr>
            <a:graphicFrameLocks noGrp="1"/>
          </p:cNvGraphicFramePr>
          <p:nvPr>
            <p:extLst>
              <p:ext uri="{D42A27DB-BD31-4B8C-83A1-F6EECF244321}">
                <p14:modId xmlns:p14="http://schemas.microsoft.com/office/powerpoint/2010/main" val="1414042011"/>
              </p:ext>
            </p:extLst>
          </p:nvPr>
        </p:nvGraphicFramePr>
        <p:xfrm>
          <a:off x="5442813" y="1340979"/>
          <a:ext cx="1306374" cy="3069040"/>
        </p:xfrm>
        <a:graphic>
          <a:graphicData uri="http://schemas.openxmlformats.org/drawingml/2006/table">
            <a:tbl>
              <a:tblPr/>
              <a:tblGrid>
                <a:gridCol w="1306374">
                  <a:extLst>
                    <a:ext uri="{9D8B030D-6E8A-4147-A177-3AD203B41FA5}">
                      <a16:colId xmlns:a16="http://schemas.microsoft.com/office/drawing/2014/main" val="1324889215"/>
                    </a:ext>
                  </a:extLst>
                </a:gridCol>
              </a:tblGrid>
              <a:tr h="196088">
                <a:tc>
                  <a:txBody>
                    <a:bodyPr/>
                    <a:lstStyle/>
                    <a:p>
                      <a:pPr algn="r" fontAlgn="ctr"/>
                      <a:r>
                        <a:rPr lang="en-US" sz="1000" b="1" baseline="0" dirty="0" err="1">
                          <a:effectLst/>
                        </a:rPr>
                        <a:t>Booster_Version</a:t>
                      </a:r>
                      <a:endParaRPr lang="en-US" sz="1000" b="1" baseline="0" dirty="0">
                        <a:effectLst/>
                      </a:endParaRPr>
                    </a:p>
                  </a:txBody>
                  <a:tcPr marL="83680" marR="83680" marT="41840" marB="41840" anchor="ctr">
                    <a:lnL>
                      <a:noFill/>
                    </a:lnL>
                    <a:lnR>
                      <a:noFill/>
                    </a:lnR>
                    <a:lnT>
                      <a:noFill/>
                    </a:lnT>
                    <a:lnB>
                      <a:noFill/>
                    </a:lnB>
                  </a:tcPr>
                </a:tc>
                <a:extLst>
                  <a:ext uri="{0D108BD9-81ED-4DB2-BD59-A6C34878D82A}">
                    <a16:rowId xmlns:a16="http://schemas.microsoft.com/office/drawing/2014/main" val="3705586413"/>
                  </a:ext>
                </a:extLst>
              </a:tr>
              <a:tr h="196088">
                <a:tc>
                  <a:txBody>
                    <a:bodyPr/>
                    <a:lstStyle/>
                    <a:p>
                      <a:pPr algn="r" fontAlgn="ctr"/>
                      <a:r>
                        <a:rPr lang="en-US" sz="1000" baseline="0" dirty="0">
                          <a:effectLst/>
                        </a:rPr>
                        <a:t>F9 B5 B1048.4</a:t>
                      </a:r>
                    </a:p>
                  </a:txBody>
                  <a:tcPr marL="83680" marR="83680" marT="41840" marB="41840" anchor="ctr">
                    <a:lnL>
                      <a:noFill/>
                    </a:lnL>
                    <a:lnR>
                      <a:noFill/>
                    </a:lnR>
                    <a:lnT>
                      <a:noFill/>
                    </a:lnT>
                    <a:lnB>
                      <a:noFill/>
                    </a:lnB>
                  </a:tcPr>
                </a:tc>
                <a:extLst>
                  <a:ext uri="{0D108BD9-81ED-4DB2-BD59-A6C34878D82A}">
                    <a16:rowId xmlns:a16="http://schemas.microsoft.com/office/drawing/2014/main" val="2543388576"/>
                  </a:ext>
                </a:extLst>
              </a:tr>
              <a:tr h="196088">
                <a:tc>
                  <a:txBody>
                    <a:bodyPr/>
                    <a:lstStyle/>
                    <a:p>
                      <a:pPr algn="r" fontAlgn="ctr"/>
                      <a:r>
                        <a:rPr lang="en-US" sz="1000" baseline="0" dirty="0">
                          <a:effectLst/>
                        </a:rPr>
                        <a:t>F9 B5 B1048.5</a:t>
                      </a:r>
                    </a:p>
                  </a:txBody>
                  <a:tcPr marL="83680" marR="83680" marT="41840" marB="41840" anchor="ctr">
                    <a:lnL>
                      <a:noFill/>
                    </a:lnL>
                    <a:lnR>
                      <a:noFill/>
                    </a:lnR>
                    <a:lnT>
                      <a:noFill/>
                    </a:lnT>
                    <a:lnB>
                      <a:noFill/>
                    </a:lnB>
                  </a:tcPr>
                </a:tc>
                <a:extLst>
                  <a:ext uri="{0D108BD9-81ED-4DB2-BD59-A6C34878D82A}">
                    <a16:rowId xmlns:a16="http://schemas.microsoft.com/office/drawing/2014/main" val="145744429"/>
                  </a:ext>
                </a:extLst>
              </a:tr>
              <a:tr h="196088">
                <a:tc>
                  <a:txBody>
                    <a:bodyPr/>
                    <a:lstStyle/>
                    <a:p>
                      <a:pPr algn="r" fontAlgn="ctr"/>
                      <a:r>
                        <a:rPr lang="en-US" sz="1000" baseline="0" dirty="0">
                          <a:effectLst/>
                        </a:rPr>
                        <a:t>F9 B5 B1049.4</a:t>
                      </a:r>
                    </a:p>
                  </a:txBody>
                  <a:tcPr marL="83680" marR="83680" marT="41840" marB="41840" anchor="ctr">
                    <a:lnL>
                      <a:noFill/>
                    </a:lnL>
                    <a:lnR>
                      <a:noFill/>
                    </a:lnR>
                    <a:lnT>
                      <a:noFill/>
                    </a:lnT>
                    <a:lnB>
                      <a:noFill/>
                    </a:lnB>
                  </a:tcPr>
                </a:tc>
                <a:extLst>
                  <a:ext uri="{0D108BD9-81ED-4DB2-BD59-A6C34878D82A}">
                    <a16:rowId xmlns:a16="http://schemas.microsoft.com/office/drawing/2014/main" val="1199012605"/>
                  </a:ext>
                </a:extLst>
              </a:tr>
              <a:tr h="196088">
                <a:tc>
                  <a:txBody>
                    <a:bodyPr/>
                    <a:lstStyle/>
                    <a:p>
                      <a:pPr algn="r" fontAlgn="ctr"/>
                      <a:r>
                        <a:rPr lang="en-US" sz="1000" baseline="0" dirty="0">
                          <a:effectLst/>
                        </a:rPr>
                        <a:t>F9 B5 B1049.5</a:t>
                      </a:r>
                    </a:p>
                  </a:txBody>
                  <a:tcPr marL="83680" marR="83680" marT="41840" marB="41840" anchor="ctr">
                    <a:lnL>
                      <a:noFill/>
                    </a:lnL>
                    <a:lnR>
                      <a:noFill/>
                    </a:lnR>
                    <a:lnT>
                      <a:noFill/>
                    </a:lnT>
                    <a:lnB>
                      <a:noFill/>
                    </a:lnB>
                  </a:tcPr>
                </a:tc>
                <a:extLst>
                  <a:ext uri="{0D108BD9-81ED-4DB2-BD59-A6C34878D82A}">
                    <a16:rowId xmlns:a16="http://schemas.microsoft.com/office/drawing/2014/main" val="3502325856"/>
                  </a:ext>
                </a:extLst>
              </a:tr>
              <a:tr h="196088">
                <a:tc>
                  <a:txBody>
                    <a:bodyPr/>
                    <a:lstStyle/>
                    <a:p>
                      <a:pPr algn="r" fontAlgn="ctr"/>
                      <a:r>
                        <a:rPr lang="en-US" sz="1000" baseline="0" dirty="0">
                          <a:effectLst/>
                        </a:rPr>
                        <a:t>F9 B5 B1049.7</a:t>
                      </a:r>
                    </a:p>
                  </a:txBody>
                  <a:tcPr marL="83680" marR="83680" marT="41840" marB="41840" anchor="ctr">
                    <a:lnL>
                      <a:noFill/>
                    </a:lnL>
                    <a:lnR>
                      <a:noFill/>
                    </a:lnR>
                    <a:lnT>
                      <a:noFill/>
                    </a:lnT>
                    <a:lnB>
                      <a:noFill/>
                    </a:lnB>
                  </a:tcPr>
                </a:tc>
                <a:extLst>
                  <a:ext uri="{0D108BD9-81ED-4DB2-BD59-A6C34878D82A}">
                    <a16:rowId xmlns:a16="http://schemas.microsoft.com/office/drawing/2014/main" val="4052688305"/>
                  </a:ext>
                </a:extLst>
              </a:tr>
              <a:tr h="196088">
                <a:tc>
                  <a:txBody>
                    <a:bodyPr/>
                    <a:lstStyle/>
                    <a:p>
                      <a:pPr algn="r" fontAlgn="ctr"/>
                      <a:r>
                        <a:rPr lang="en-US" sz="1000" baseline="0" dirty="0">
                          <a:effectLst/>
                        </a:rPr>
                        <a:t>F9 B5 B1051.3</a:t>
                      </a:r>
                    </a:p>
                  </a:txBody>
                  <a:tcPr marL="83680" marR="83680" marT="41840" marB="41840" anchor="ctr">
                    <a:lnL>
                      <a:noFill/>
                    </a:lnL>
                    <a:lnR>
                      <a:noFill/>
                    </a:lnR>
                    <a:lnT>
                      <a:noFill/>
                    </a:lnT>
                    <a:lnB>
                      <a:noFill/>
                    </a:lnB>
                  </a:tcPr>
                </a:tc>
                <a:extLst>
                  <a:ext uri="{0D108BD9-81ED-4DB2-BD59-A6C34878D82A}">
                    <a16:rowId xmlns:a16="http://schemas.microsoft.com/office/drawing/2014/main" val="3527195227"/>
                  </a:ext>
                </a:extLst>
              </a:tr>
              <a:tr h="196088">
                <a:tc>
                  <a:txBody>
                    <a:bodyPr/>
                    <a:lstStyle/>
                    <a:p>
                      <a:pPr algn="r" fontAlgn="ctr"/>
                      <a:r>
                        <a:rPr lang="en-US" sz="1000" baseline="0" dirty="0">
                          <a:effectLst/>
                        </a:rPr>
                        <a:t>F9 B5 B1051.4</a:t>
                      </a:r>
                    </a:p>
                  </a:txBody>
                  <a:tcPr marL="83680" marR="83680" marT="41840" marB="41840" anchor="ctr">
                    <a:lnL>
                      <a:noFill/>
                    </a:lnL>
                    <a:lnR>
                      <a:noFill/>
                    </a:lnR>
                    <a:lnT>
                      <a:noFill/>
                    </a:lnT>
                    <a:lnB>
                      <a:noFill/>
                    </a:lnB>
                  </a:tcPr>
                </a:tc>
                <a:extLst>
                  <a:ext uri="{0D108BD9-81ED-4DB2-BD59-A6C34878D82A}">
                    <a16:rowId xmlns:a16="http://schemas.microsoft.com/office/drawing/2014/main" val="1266340431"/>
                  </a:ext>
                </a:extLst>
              </a:tr>
              <a:tr h="196088">
                <a:tc>
                  <a:txBody>
                    <a:bodyPr/>
                    <a:lstStyle/>
                    <a:p>
                      <a:pPr algn="r" fontAlgn="ctr"/>
                      <a:r>
                        <a:rPr lang="en-US" sz="1000" baseline="0" dirty="0">
                          <a:effectLst/>
                        </a:rPr>
                        <a:t>F9 B5 B1051.6</a:t>
                      </a:r>
                    </a:p>
                  </a:txBody>
                  <a:tcPr marL="83680" marR="83680" marT="41840" marB="41840" anchor="ctr">
                    <a:lnL>
                      <a:noFill/>
                    </a:lnL>
                    <a:lnR>
                      <a:noFill/>
                    </a:lnR>
                    <a:lnT>
                      <a:noFill/>
                    </a:lnT>
                    <a:lnB>
                      <a:noFill/>
                    </a:lnB>
                  </a:tcPr>
                </a:tc>
                <a:extLst>
                  <a:ext uri="{0D108BD9-81ED-4DB2-BD59-A6C34878D82A}">
                    <a16:rowId xmlns:a16="http://schemas.microsoft.com/office/drawing/2014/main" val="2753065930"/>
                  </a:ext>
                </a:extLst>
              </a:tr>
              <a:tr h="196088">
                <a:tc>
                  <a:txBody>
                    <a:bodyPr/>
                    <a:lstStyle/>
                    <a:p>
                      <a:pPr algn="r" fontAlgn="ctr"/>
                      <a:r>
                        <a:rPr lang="en-US" sz="1000" baseline="0" dirty="0">
                          <a:effectLst/>
                        </a:rPr>
                        <a:t>F9 B5 B1056.4</a:t>
                      </a:r>
                    </a:p>
                  </a:txBody>
                  <a:tcPr marL="83680" marR="83680" marT="41840" marB="41840" anchor="ctr">
                    <a:lnL>
                      <a:noFill/>
                    </a:lnL>
                    <a:lnR>
                      <a:noFill/>
                    </a:lnR>
                    <a:lnT>
                      <a:noFill/>
                    </a:lnT>
                    <a:lnB>
                      <a:noFill/>
                    </a:lnB>
                  </a:tcPr>
                </a:tc>
                <a:extLst>
                  <a:ext uri="{0D108BD9-81ED-4DB2-BD59-A6C34878D82A}">
                    <a16:rowId xmlns:a16="http://schemas.microsoft.com/office/drawing/2014/main" val="4012082617"/>
                  </a:ext>
                </a:extLst>
              </a:tr>
              <a:tr h="196088">
                <a:tc>
                  <a:txBody>
                    <a:bodyPr/>
                    <a:lstStyle/>
                    <a:p>
                      <a:pPr algn="r" fontAlgn="ctr"/>
                      <a:r>
                        <a:rPr lang="en-US" sz="1000" baseline="0" dirty="0">
                          <a:effectLst/>
                        </a:rPr>
                        <a:t>F9 B5 B1058.3</a:t>
                      </a:r>
                    </a:p>
                  </a:txBody>
                  <a:tcPr marL="83680" marR="83680" marT="41840" marB="41840" anchor="ctr">
                    <a:lnL>
                      <a:noFill/>
                    </a:lnL>
                    <a:lnR>
                      <a:noFill/>
                    </a:lnR>
                    <a:lnT>
                      <a:noFill/>
                    </a:lnT>
                    <a:lnB>
                      <a:noFill/>
                    </a:lnB>
                  </a:tcPr>
                </a:tc>
                <a:extLst>
                  <a:ext uri="{0D108BD9-81ED-4DB2-BD59-A6C34878D82A}">
                    <a16:rowId xmlns:a16="http://schemas.microsoft.com/office/drawing/2014/main" val="2324264614"/>
                  </a:ext>
                </a:extLst>
              </a:tr>
              <a:tr h="196088">
                <a:tc>
                  <a:txBody>
                    <a:bodyPr/>
                    <a:lstStyle/>
                    <a:p>
                      <a:pPr algn="r" fontAlgn="ctr"/>
                      <a:r>
                        <a:rPr lang="en-US" sz="1000" baseline="0" dirty="0">
                          <a:effectLst/>
                        </a:rPr>
                        <a:t>F9 B5 B1060.2</a:t>
                      </a:r>
                    </a:p>
                  </a:txBody>
                  <a:tcPr marL="83680" marR="83680" marT="41840" marB="41840" anchor="ctr">
                    <a:lnL>
                      <a:noFill/>
                    </a:lnL>
                    <a:lnR>
                      <a:noFill/>
                    </a:lnR>
                    <a:lnT>
                      <a:noFill/>
                    </a:lnT>
                    <a:lnB>
                      <a:noFill/>
                    </a:lnB>
                  </a:tcPr>
                </a:tc>
                <a:extLst>
                  <a:ext uri="{0D108BD9-81ED-4DB2-BD59-A6C34878D82A}">
                    <a16:rowId xmlns:a16="http://schemas.microsoft.com/office/drawing/2014/main" val="3792894821"/>
                  </a:ext>
                </a:extLst>
              </a:tr>
              <a:tr h="196088">
                <a:tc>
                  <a:txBody>
                    <a:bodyPr/>
                    <a:lstStyle/>
                    <a:p>
                      <a:pPr algn="r" fontAlgn="ctr"/>
                      <a:r>
                        <a:rPr lang="en-US" sz="1000" baseline="0" dirty="0">
                          <a:effectLst/>
                        </a:rPr>
                        <a:t>F9 B5 B1060.3</a:t>
                      </a:r>
                    </a:p>
                  </a:txBody>
                  <a:tcPr marL="83680" marR="83680" marT="41840" marB="41840" anchor="ctr">
                    <a:lnL>
                      <a:noFill/>
                    </a:lnL>
                    <a:lnR>
                      <a:noFill/>
                    </a:lnR>
                    <a:lnT>
                      <a:noFill/>
                    </a:lnT>
                    <a:lnB>
                      <a:noFill/>
                    </a:lnB>
                  </a:tcPr>
                </a:tc>
                <a:extLst>
                  <a:ext uri="{0D108BD9-81ED-4DB2-BD59-A6C34878D82A}">
                    <a16:rowId xmlns:a16="http://schemas.microsoft.com/office/drawing/2014/main" val="1341167623"/>
                  </a:ext>
                </a:extLst>
              </a:tr>
            </a:tbl>
          </a:graphicData>
        </a:graphic>
      </p:graphicFrame>
      <p:sp>
        <p:nvSpPr>
          <p:cNvPr id="7" name="TextBox 6">
            <a:extLst>
              <a:ext uri="{FF2B5EF4-FFF2-40B4-BE49-F238E27FC236}">
                <a16:creationId xmlns:a16="http://schemas.microsoft.com/office/drawing/2014/main" id="{F3158EEB-D39E-A4FC-E461-E7EBC10EC0F3}"/>
              </a:ext>
            </a:extLst>
          </p:cNvPr>
          <p:cNvSpPr txBox="1"/>
          <p:nvPr/>
        </p:nvSpPr>
        <p:spPr>
          <a:xfrm>
            <a:off x="3975971" y="4688887"/>
            <a:ext cx="6096000" cy="1754326"/>
          </a:xfrm>
          <a:prstGeom prst="rect">
            <a:avLst/>
          </a:prstGeom>
          <a:noFill/>
        </p:spPr>
        <p:txBody>
          <a:bodyPr wrap="square">
            <a:spAutoFit/>
          </a:bodyPr>
          <a:lstStyle/>
          <a:p>
            <a:r>
              <a:rPr lang="en-US" dirty="0"/>
              <a:t>%</a:t>
            </a:r>
            <a:r>
              <a:rPr lang="en-US" dirty="0" err="1"/>
              <a:t>sql</a:t>
            </a:r>
            <a:r>
              <a:rPr lang="en-US" dirty="0"/>
              <a:t> select </a:t>
            </a:r>
            <a:r>
              <a:rPr lang="en-US" dirty="0" err="1"/>
              <a:t>a.booster_version</a:t>
            </a:r>
            <a:r>
              <a:rPr lang="en-US" dirty="0"/>
              <a:t>\</a:t>
            </a:r>
          </a:p>
          <a:p>
            <a:r>
              <a:rPr lang="en-US" dirty="0"/>
              <a:t>from   </a:t>
            </a:r>
            <a:r>
              <a:rPr lang="en-US" dirty="0" err="1"/>
              <a:t>spacextable</a:t>
            </a:r>
            <a:r>
              <a:rPr lang="en-US" dirty="0"/>
              <a:t> a,\</a:t>
            </a:r>
          </a:p>
          <a:p>
            <a:r>
              <a:rPr lang="en-US" dirty="0"/>
              <a:t>       (select max(PAYLOAD_MASS__KG_) as </a:t>
            </a:r>
            <a:r>
              <a:rPr lang="en-US" dirty="0" err="1"/>
              <a:t>max_payload</a:t>
            </a:r>
            <a:r>
              <a:rPr lang="en-US" dirty="0"/>
              <a:t>\</a:t>
            </a:r>
          </a:p>
          <a:p>
            <a:r>
              <a:rPr lang="en-US" dirty="0"/>
              <a:t>        from </a:t>
            </a:r>
            <a:r>
              <a:rPr lang="en-US" dirty="0" err="1"/>
              <a:t>spacextable</a:t>
            </a:r>
            <a:r>
              <a:rPr lang="en-US" dirty="0"/>
              <a:t>) b\</a:t>
            </a:r>
          </a:p>
          <a:p>
            <a:r>
              <a:rPr lang="en-US" dirty="0"/>
              <a:t>where </a:t>
            </a:r>
            <a:r>
              <a:rPr lang="en-US" dirty="0" err="1"/>
              <a:t>a.PAYLOAD_MASS__KG</a:t>
            </a:r>
            <a:r>
              <a:rPr lang="en-US" dirty="0"/>
              <a:t>_ = </a:t>
            </a:r>
            <a:r>
              <a:rPr lang="en-US" dirty="0" err="1"/>
              <a:t>b.max_payload</a:t>
            </a:r>
            <a:r>
              <a:rPr lang="en-US" dirty="0"/>
              <a:t>\</a:t>
            </a:r>
          </a:p>
          <a:p>
            <a:r>
              <a:rPr lang="en-US" dirty="0"/>
              <a:t>order by 1</a:t>
            </a:r>
          </a:p>
        </p:txBody>
      </p:sp>
      <p:sp>
        <p:nvSpPr>
          <p:cNvPr id="8" name="TextBox 7">
            <a:extLst>
              <a:ext uri="{FF2B5EF4-FFF2-40B4-BE49-F238E27FC236}">
                <a16:creationId xmlns:a16="http://schemas.microsoft.com/office/drawing/2014/main" id="{36806B24-963A-0233-7CC1-4F67763B330A}"/>
              </a:ext>
            </a:extLst>
          </p:cNvPr>
          <p:cNvSpPr txBox="1"/>
          <p:nvPr/>
        </p:nvSpPr>
        <p:spPr>
          <a:xfrm>
            <a:off x="7969747" y="3179683"/>
            <a:ext cx="3488225" cy="1477328"/>
          </a:xfrm>
          <a:prstGeom prst="rect">
            <a:avLst/>
          </a:prstGeom>
          <a:noFill/>
        </p:spPr>
        <p:txBody>
          <a:bodyPr wrap="square" rtlCol="0">
            <a:spAutoFit/>
          </a:bodyPr>
          <a:lstStyle/>
          <a:p>
            <a:r>
              <a:rPr lang="en-US" dirty="0"/>
              <a:t>Used a sub query to capture maximum payload.  Then joined that sub query to the “</a:t>
            </a:r>
            <a:r>
              <a:rPr lang="en-US" dirty="0" err="1"/>
              <a:t>spacxtable</a:t>
            </a:r>
            <a:r>
              <a:rPr lang="en-US" dirty="0"/>
              <a:t>” table to use as criteria for max payload for each booster version</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91F3788B-FC59-E8D7-7B2F-092ACB47F865}"/>
              </a:ext>
            </a:extLst>
          </p:cNvPr>
          <p:cNvGraphicFramePr>
            <a:graphicFrameLocks noGrp="1"/>
          </p:cNvGraphicFramePr>
          <p:nvPr>
            <p:extLst>
              <p:ext uri="{D42A27DB-BD31-4B8C-83A1-F6EECF244321}">
                <p14:modId xmlns:p14="http://schemas.microsoft.com/office/powerpoint/2010/main" val="271708405"/>
              </p:ext>
            </p:extLst>
          </p:nvPr>
        </p:nvGraphicFramePr>
        <p:xfrm>
          <a:off x="906390" y="2672725"/>
          <a:ext cx="10515600" cy="1097280"/>
        </p:xfrm>
        <a:graphic>
          <a:graphicData uri="http://schemas.openxmlformats.org/drawingml/2006/table">
            <a:tbl>
              <a:tblPr/>
              <a:tblGrid>
                <a:gridCol w="2628900">
                  <a:extLst>
                    <a:ext uri="{9D8B030D-6E8A-4147-A177-3AD203B41FA5}">
                      <a16:colId xmlns:a16="http://schemas.microsoft.com/office/drawing/2014/main" val="2542188832"/>
                    </a:ext>
                  </a:extLst>
                </a:gridCol>
                <a:gridCol w="2628900">
                  <a:extLst>
                    <a:ext uri="{9D8B030D-6E8A-4147-A177-3AD203B41FA5}">
                      <a16:colId xmlns:a16="http://schemas.microsoft.com/office/drawing/2014/main" val="2477992291"/>
                    </a:ext>
                  </a:extLst>
                </a:gridCol>
                <a:gridCol w="2628900">
                  <a:extLst>
                    <a:ext uri="{9D8B030D-6E8A-4147-A177-3AD203B41FA5}">
                      <a16:colId xmlns:a16="http://schemas.microsoft.com/office/drawing/2014/main" val="2990752243"/>
                    </a:ext>
                  </a:extLst>
                </a:gridCol>
                <a:gridCol w="2628900">
                  <a:extLst>
                    <a:ext uri="{9D8B030D-6E8A-4147-A177-3AD203B41FA5}">
                      <a16:colId xmlns:a16="http://schemas.microsoft.com/office/drawing/2014/main" val="3033615804"/>
                    </a:ext>
                  </a:extLst>
                </a:gridCol>
              </a:tblGrid>
              <a:tr h="0">
                <a:tc>
                  <a:txBody>
                    <a:bodyPr/>
                    <a:lstStyle/>
                    <a:p>
                      <a:pPr algn="r" fontAlgn="ctr"/>
                      <a:r>
                        <a:rPr lang="en-US" b="1">
                          <a:effectLst/>
                        </a:rPr>
                        <a:t>month</a:t>
                      </a:r>
                    </a:p>
                  </a:txBody>
                  <a:tcPr anchor="ctr">
                    <a:lnL>
                      <a:noFill/>
                    </a:lnL>
                    <a:lnR>
                      <a:noFill/>
                    </a:lnR>
                    <a:lnT>
                      <a:noFill/>
                    </a:lnT>
                    <a:lnB>
                      <a:noFill/>
                    </a:lnB>
                    <a:solidFill>
                      <a:srgbClr val="FFFFFF"/>
                    </a:solidFill>
                  </a:tcPr>
                </a:tc>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Booster_Version</a:t>
                      </a:r>
                    </a:p>
                  </a:txBody>
                  <a:tcPr anchor="ctr">
                    <a:lnL>
                      <a:noFill/>
                    </a:lnL>
                    <a:lnR>
                      <a:noFill/>
                    </a:lnR>
                    <a:lnT>
                      <a:noFill/>
                    </a:lnT>
                    <a:lnB>
                      <a:noFill/>
                    </a:lnB>
                    <a:solidFill>
                      <a:srgbClr val="FFFFFF"/>
                    </a:solidFill>
                  </a:tcPr>
                </a:tc>
                <a:tc>
                  <a:txBody>
                    <a:bodyPr/>
                    <a:lstStyle/>
                    <a:p>
                      <a:pPr algn="r" fontAlgn="ctr"/>
                      <a:r>
                        <a:rPr lang="en-US"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2977001128"/>
                  </a:ext>
                </a:extLst>
              </a:tr>
              <a:tr h="0">
                <a:tc>
                  <a:txBody>
                    <a:bodyPr/>
                    <a:lstStyle/>
                    <a:p>
                      <a:pPr algn="r" fontAlgn="ctr"/>
                      <a:r>
                        <a:rPr lang="en-US">
                          <a:effectLst/>
                        </a:rPr>
                        <a:t>10</a:t>
                      </a:r>
                    </a:p>
                  </a:txBody>
                  <a:tcPr anchor="ctr">
                    <a:lnL>
                      <a:noFill/>
                    </a:lnL>
                    <a:lnR>
                      <a:noFill/>
                    </a:lnR>
                    <a:lnT>
                      <a:noFill/>
                    </a:lnT>
                    <a:lnB>
                      <a:noFill/>
                    </a:lnB>
                    <a:solidFill>
                      <a:srgbClr val="FFFFFF"/>
                    </a:solidFill>
                  </a:tcPr>
                </a:tc>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B1012</a:t>
                      </a:r>
                    </a:p>
                  </a:txBody>
                  <a:tcPr anchor="ctr">
                    <a:lnL>
                      <a:noFill/>
                    </a:lnL>
                    <a:lnR>
                      <a:noFill/>
                    </a:lnR>
                    <a:lnT>
                      <a:noFill/>
                    </a:lnT>
                    <a:lnB>
                      <a:noFill/>
                    </a:lnB>
                    <a:solidFill>
                      <a:srgbClr val="FFFFFF"/>
                    </a:solidFill>
                  </a:tcPr>
                </a:tc>
                <a:tc>
                  <a:txBody>
                    <a:bodyPr/>
                    <a:lstStyle/>
                    <a:p>
                      <a:pPr algn="r" fontAlgn="ctr"/>
                      <a:r>
                        <a:rPr lang="en-US"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1770071076"/>
                  </a:ext>
                </a:extLst>
              </a:tr>
              <a:tr h="0">
                <a:tc>
                  <a:txBody>
                    <a:bodyPr/>
                    <a:lstStyle/>
                    <a:p>
                      <a:pPr algn="r" fontAlgn="ctr"/>
                      <a:r>
                        <a:rPr lang="en-US">
                          <a:effectLst/>
                        </a:rPr>
                        <a:t>04</a:t>
                      </a:r>
                    </a:p>
                  </a:txBody>
                  <a:tcPr anchor="ctr">
                    <a:lnL>
                      <a:noFill/>
                    </a:lnL>
                    <a:lnR>
                      <a:noFill/>
                    </a:lnR>
                    <a:lnT>
                      <a:noFill/>
                    </a:lnT>
                    <a:lnB>
                      <a:noFill/>
                    </a:lnB>
                    <a:solidFill>
                      <a:srgbClr val="FFFFFF"/>
                    </a:solidFill>
                  </a:tcPr>
                </a:tc>
                <a:tc>
                  <a:txBody>
                    <a:bodyPr/>
                    <a:lstStyle/>
                    <a:p>
                      <a:pPr algn="r" fontAlgn="ctr"/>
                      <a:r>
                        <a:rPr lang="en-US">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F9 v1.1 B1015</a:t>
                      </a:r>
                    </a:p>
                  </a:txBody>
                  <a:tcPr anchor="ctr">
                    <a:lnL>
                      <a:noFill/>
                    </a:lnL>
                    <a:lnR>
                      <a:noFill/>
                    </a:lnR>
                    <a:lnT>
                      <a:noFill/>
                    </a:lnT>
                    <a:lnB>
                      <a:noFill/>
                    </a:lnB>
                    <a:solidFill>
                      <a:srgbClr val="FFFFFF"/>
                    </a:solidFill>
                  </a:tcPr>
                </a:tc>
                <a:tc>
                  <a:txBody>
                    <a:bodyPr/>
                    <a:lstStyle/>
                    <a:p>
                      <a:pPr algn="r" fontAlgn="ctr"/>
                      <a:r>
                        <a:rPr lang="en-US"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1344582042"/>
                  </a:ext>
                </a:extLst>
              </a:tr>
            </a:tbl>
          </a:graphicData>
        </a:graphic>
      </p:graphicFrame>
      <p:sp>
        <p:nvSpPr>
          <p:cNvPr id="7" name="TextBox 6">
            <a:extLst>
              <a:ext uri="{FF2B5EF4-FFF2-40B4-BE49-F238E27FC236}">
                <a16:creationId xmlns:a16="http://schemas.microsoft.com/office/drawing/2014/main" id="{164188B2-DA90-52EB-2D57-CB53C4087A70}"/>
              </a:ext>
            </a:extLst>
          </p:cNvPr>
          <p:cNvSpPr txBox="1"/>
          <p:nvPr/>
        </p:nvSpPr>
        <p:spPr>
          <a:xfrm>
            <a:off x="5140305" y="4702898"/>
            <a:ext cx="4147130" cy="1569660"/>
          </a:xfrm>
          <a:prstGeom prst="rect">
            <a:avLst/>
          </a:prstGeom>
          <a:noFill/>
        </p:spPr>
        <p:txBody>
          <a:bodyPr wrap="square">
            <a:spAutoFit/>
          </a:bodyPr>
          <a:lstStyle/>
          <a:p>
            <a:r>
              <a:rPr lang="en-US" sz="1200" dirty="0"/>
              <a:t>%</a:t>
            </a:r>
            <a:r>
              <a:rPr lang="en-US" sz="1200" dirty="0" err="1"/>
              <a:t>sql</a:t>
            </a:r>
            <a:r>
              <a:rPr lang="en-US" sz="1200" dirty="0"/>
              <a:t> select </a:t>
            </a:r>
            <a:r>
              <a:rPr lang="en-US" sz="1200" dirty="0" err="1"/>
              <a:t>substr</a:t>
            </a:r>
            <a:r>
              <a:rPr lang="en-US" sz="1200" dirty="0"/>
              <a:t>(date,6,2) as month,\</a:t>
            </a:r>
          </a:p>
          <a:p>
            <a:r>
              <a:rPr lang="en-US" sz="1200" dirty="0" err="1"/>
              <a:t>Landing_Outcome</a:t>
            </a:r>
            <a:r>
              <a:rPr lang="en-US" sz="1200" dirty="0"/>
              <a:t>,\</a:t>
            </a:r>
          </a:p>
          <a:p>
            <a:r>
              <a:rPr lang="en-US" sz="1200" dirty="0" err="1"/>
              <a:t>Booster_Version</a:t>
            </a:r>
            <a:r>
              <a:rPr lang="en-US" sz="1200" dirty="0"/>
              <a:t>,\</a:t>
            </a:r>
          </a:p>
          <a:p>
            <a:r>
              <a:rPr lang="en-US" sz="1200" dirty="0" err="1"/>
              <a:t>Launch_Site</a:t>
            </a:r>
            <a:r>
              <a:rPr lang="en-US" sz="1200" dirty="0"/>
              <a:t>\</a:t>
            </a:r>
          </a:p>
          <a:p>
            <a:r>
              <a:rPr lang="en-US" sz="1200" dirty="0"/>
              <a:t>from </a:t>
            </a:r>
            <a:r>
              <a:rPr lang="en-US" sz="1200" dirty="0" err="1"/>
              <a:t>spacextable</a:t>
            </a:r>
            <a:r>
              <a:rPr lang="en-US" sz="1200" dirty="0"/>
              <a:t>\</a:t>
            </a:r>
          </a:p>
          <a:p>
            <a:r>
              <a:rPr lang="en-US" sz="1200" dirty="0"/>
              <a:t>where date between '2015-01-01' and '2015-12-31'\</a:t>
            </a:r>
          </a:p>
          <a:p>
            <a:r>
              <a:rPr lang="en-US" sz="1200" dirty="0"/>
              <a:t>and </a:t>
            </a:r>
            <a:r>
              <a:rPr lang="en-US" sz="1200" dirty="0" err="1"/>
              <a:t>Landing_Outcome</a:t>
            </a:r>
            <a:r>
              <a:rPr lang="en-US" sz="1200" dirty="0"/>
              <a:t> like '%drone ship%'\</a:t>
            </a:r>
          </a:p>
          <a:p>
            <a:r>
              <a:rPr lang="en-US" sz="1200" dirty="0"/>
              <a:t>and </a:t>
            </a:r>
            <a:r>
              <a:rPr lang="en-US" sz="1200" dirty="0" err="1"/>
              <a:t>Landing_Outcome</a:t>
            </a:r>
            <a:r>
              <a:rPr lang="en-US" sz="1200" dirty="0"/>
              <a:t> like '%Failure%'</a:t>
            </a:r>
          </a:p>
        </p:txBody>
      </p:sp>
      <p:sp>
        <p:nvSpPr>
          <p:cNvPr id="8" name="TextBox 7">
            <a:extLst>
              <a:ext uri="{FF2B5EF4-FFF2-40B4-BE49-F238E27FC236}">
                <a16:creationId xmlns:a16="http://schemas.microsoft.com/office/drawing/2014/main" id="{78433225-92EB-E500-C2D4-B58779AFE532}"/>
              </a:ext>
            </a:extLst>
          </p:cNvPr>
          <p:cNvSpPr txBox="1"/>
          <p:nvPr/>
        </p:nvSpPr>
        <p:spPr>
          <a:xfrm>
            <a:off x="960179" y="4749064"/>
            <a:ext cx="3488225" cy="646331"/>
          </a:xfrm>
          <a:prstGeom prst="rect">
            <a:avLst/>
          </a:prstGeom>
          <a:noFill/>
        </p:spPr>
        <p:txBody>
          <a:bodyPr wrap="square" rtlCol="0">
            <a:spAutoFit/>
          </a:bodyPr>
          <a:lstStyle/>
          <a:p>
            <a:r>
              <a:rPr lang="en-US" sz="1200" dirty="0"/>
              <a:t>Used the “</a:t>
            </a:r>
            <a:r>
              <a:rPr lang="en-US" sz="1200" dirty="0" err="1"/>
              <a:t>substr</a:t>
            </a:r>
            <a:r>
              <a:rPr lang="en-US" sz="1200" dirty="0"/>
              <a:t>” function to get the month number.  Used the between operator for the date range.  Used the “like” wildcard for landing outcomes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0894"/>
            <a:ext cx="3102743" cy="476845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1200" dirty="0">
                <a:solidFill>
                  <a:schemeClr val="accent3">
                    <a:lumMod val="25000"/>
                  </a:schemeClr>
                </a:solidFill>
                <a:latin typeface="Abadi"/>
              </a:rPr>
              <a:t>Used trim function to help with grouping.  Used the count statement for landing outcome. Used the between function for date range.  Used the order clause for descending order.</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D127F5EB-FA9D-F2A3-0A08-11F4701597F6}"/>
              </a:ext>
            </a:extLst>
          </p:cNvPr>
          <p:cNvGraphicFramePr>
            <a:graphicFrameLocks noGrp="1"/>
          </p:cNvGraphicFramePr>
          <p:nvPr>
            <p:extLst>
              <p:ext uri="{D42A27DB-BD31-4B8C-83A1-F6EECF244321}">
                <p14:modId xmlns:p14="http://schemas.microsoft.com/office/powerpoint/2010/main" val="2295756005"/>
              </p:ext>
            </p:extLst>
          </p:nvPr>
        </p:nvGraphicFramePr>
        <p:xfrm>
          <a:off x="5405718" y="1567927"/>
          <a:ext cx="5670176" cy="3291840"/>
        </p:xfrm>
        <a:graphic>
          <a:graphicData uri="http://schemas.openxmlformats.org/drawingml/2006/table">
            <a:tbl>
              <a:tblPr/>
              <a:tblGrid>
                <a:gridCol w="2835088">
                  <a:extLst>
                    <a:ext uri="{9D8B030D-6E8A-4147-A177-3AD203B41FA5}">
                      <a16:colId xmlns:a16="http://schemas.microsoft.com/office/drawing/2014/main" val="1897435329"/>
                    </a:ext>
                  </a:extLst>
                </a:gridCol>
                <a:gridCol w="2835088">
                  <a:extLst>
                    <a:ext uri="{9D8B030D-6E8A-4147-A177-3AD203B41FA5}">
                      <a16:colId xmlns:a16="http://schemas.microsoft.com/office/drawing/2014/main" val="3335427793"/>
                    </a:ext>
                  </a:extLst>
                </a:gridCol>
              </a:tblGrid>
              <a:tr h="0">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outcome_counts</a:t>
                      </a:r>
                    </a:p>
                  </a:txBody>
                  <a:tcPr anchor="ctr">
                    <a:lnL>
                      <a:noFill/>
                    </a:lnL>
                    <a:lnR>
                      <a:noFill/>
                    </a:lnR>
                    <a:lnT>
                      <a:noFill/>
                    </a:lnT>
                    <a:lnB>
                      <a:noFill/>
                    </a:lnB>
                    <a:solidFill>
                      <a:srgbClr val="FFFFFF"/>
                    </a:solidFill>
                  </a:tcPr>
                </a:tc>
                <a:extLst>
                  <a:ext uri="{0D108BD9-81ED-4DB2-BD59-A6C34878D82A}">
                    <a16:rowId xmlns:a16="http://schemas.microsoft.com/office/drawing/2014/main" val="3627504720"/>
                  </a:ext>
                </a:extLst>
              </a:tr>
              <a:tr h="0">
                <a:tc>
                  <a:txBody>
                    <a:bodyPr/>
                    <a:lstStyle/>
                    <a:p>
                      <a:pPr algn="r" fontAlgn="ctr"/>
                      <a:r>
                        <a:rPr lang="en-US" dirty="0">
                          <a:effectLst/>
                        </a:rPr>
                        <a:t>No attempt</a:t>
                      </a:r>
                    </a:p>
                  </a:txBody>
                  <a:tcPr anchor="ctr">
                    <a:lnL>
                      <a:noFill/>
                    </a:lnL>
                    <a:lnR>
                      <a:noFill/>
                    </a:lnR>
                    <a:lnT>
                      <a:noFill/>
                    </a:lnT>
                    <a:lnB>
                      <a:noFill/>
                    </a:lnB>
                    <a:solidFill>
                      <a:srgbClr val="FFFFFF"/>
                    </a:solidFill>
                  </a:tcPr>
                </a:tc>
                <a:tc>
                  <a:txBody>
                    <a:bodyPr/>
                    <a:lstStyle/>
                    <a:p>
                      <a:pPr algn="r" fontAlgn="ctr"/>
                      <a:r>
                        <a:rPr lang="en-US">
                          <a:effectLs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3987024150"/>
                  </a:ext>
                </a:extLst>
              </a:tr>
              <a:tr h="0">
                <a:tc>
                  <a:txBody>
                    <a:bodyPr/>
                    <a:lstStyle/>
                    <a:p>
                      <a:pPr algn="r" fontAlgn="ctr"/>
                      <a:r>
                        <a:rPr lang="en-US">
                          <a:effectLst/>
                        </a:rPr>
                        <a:t>Success (ground pad)</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1198648361"/>
                  </a:ext>
                </a:extLst>
              </a:tr>
              <a:tr h="0">
                <a:tc>
                  <a:txBody>
                    <a:bodyPr/>
                    <a:lstStyle/>
                    <a:p>
                      <a:pPr algn="r" fontAlgn="ctr"/>
                      <a:r>
                        <a:rPr lang="en-US">
                          <a:effectLst/>
                        </a:rPr>
                        <a:t>Success (drone ship)</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3667917953"/>
                  </a:ext>
                </a:extLst>
              </a:tr>
              <a:tr h="0">
                <a:tc>
                  <a:txBody>
                    <a:bodyPr/>
                    <a:lstStyle/>
                    <a:p>
                      <a:pPr algn="r" fontAlgn="ctr"/>
                      <a:r>
                        <a:rPr lang="en-US" dirty="0">
                          <a:effectLst/>
                        </a:rPr>
                        <a:t>Failure (drone ship)</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2482892028"/>
                  </a:ext>
                </a:extLst>
              </a:tr>
              <a:tr h="0">
                <a:tc>
                  <a:txBody>
                    <a:bodyPr/>
                    <a:lstStyle/>
                    <a:p>
                      <a:pPr algn="r" fontAlgn="ctr"/>
                      <a:r>
                        <a:rPr lang="en-US">
                          <a:effectLst/>
                        </a:rPr>
                        <a:t>Controlled (ocean)</a:t>
                      </a:r>
                    </a:p>
                  </a:txBody>
                  <a:tcPr anchor="ctr">
                    <a:lnL>
                      <a:noFill/>
                    </a:lnL>
                    <a:lnR>
                      <a:noFill/>
                    </a:lnR>
                    <a:lnT>
                      <a:noFill/>
                    </a:lnT>
                    <a:lnB>
                      <a:noFill/>
                    </a:lnB>
                    <a:solidFill>
                      <a:srgbClr val="FFFFFF"/>
                    </a:solidFill>
                  </a:tcPr>
                </a:tc>
                <a:tc>
                  <a:txBody>
                    <a:bodyPr/>
                    <a:lstStyle/>
                    <a:p>
                      <a:pPr algn="r"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511670540"/>
                  </a:ext>
                </a:extLst>
              </a:tr>
              <a:tr h="0">
                <a:tc>
                  <a:txBody>
                    <a:bodyPr/>
                    <a:lstStyle/>
                    <a:p>
                      <a:pPr algn="r" fontAlgn="ctr"/>
                      <a:r>
                        <a:rPr lang="en-US">
                          <a:effectLst/>
                        </a:rPr>
                        <a:t>Uncontrolled (ocean)</a:t>
                      </a:r>
                    </a:p>
                  </a:txBody>
                  <a:tcPr anchor="ctr">
                    <a:lnL>
                      <a:noFill/>
                    </a:lnL>
                    <a:lnR>
                      <a:noFill/>
                    </a:lnR>
                    <a:lnT>
                      <a:noFill/>
                    </a:lnT>
                    <a:lnB>
                      <a:noFill/>
                    </a:lnB>
                    <a:solidFill>
                      <a:srgbClr val="FFFFFF"/>
                    </a:solidFill>
                  </a:tcPr>
                </a:tc>
                <a:tc>
                  <a:txBody>
                    <a:bodyPr/>
                    <a:lstStyle/>
                    <a:p>
                      <a:pPr algn="r"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3264031818"/>
                  </a:ext>
                </a:extLst>
              </a:tr>
              <a:tr h="0">
                <a:tc>
                  <a:txBody>
                    <a:bodyPr/>
                    <a:lstStyle/>
                    <a:p>
                      <a:pPr algn="r" fontAlgn="ctr"/>
                      <a:r>
                        <a:rPr lang="en-US">
                          <a:effectLst/>
                        </a:rPr>
                        <a:t>Precluded (drone ship)</a:t>
                      </a:r>
                    </a:p>
                  </a:txBody>
                  <a:tcPr anchor="ctr">
                    <a:lnL>
                      <a:noFill/>
                    </a:lnL>
                    <a:lnR>
                      <a:noFill/>
                    </a:lnR>
                    <a:lnT>
                      <a:noFill/>
                    </a:lnT>
                    <a:lnB>
                      <a:noFill/>
                    </a:lnB>
                    <a:solidFill>
                      <a:srgbClr val="FFFFFF"/>
                    </a:solidFill>
                  </a:tcPr>
                </a:tc>
                <a:tc>
                  <a:txBody>
                    <a:bodyPr/>
                    <a:lstStyle/>
                    <a:p>
                      <a:pPr algn="r" fontAlgn="ctr"/>
                      <a:r>
                        <a:rPr lang="en-US">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050668063"/>
                  </a:ext>
                </a:extLst>
              </a:tr>
              <a:tr h="0">
                <a:tc>
                  <a:txBody>
                    <a:bodyPr/>
                    <a:lstStyle/>
                    <a:p>
                      <a:pPr algn="r" fontAlgn="ctr"/>
                      <a:r>
                        <a:rPr lang="en-US">
                          <a:effectLst/>
                        </a:rPr>
                        <a:t>Failure (parachute)</a:t>
                      </a:r>
                    </a:p>
                  </a:txBody>
                  <a:tcPr anchor="ctr">
                    <a:lnL>
                      <a:noFill/>
                    </a:lnL>
                    <a:lnR>
                      <a:noFill/>
                    </a:lnR>
                    <a:lnT>
                      <a:noFill/>
                    </a:lnT>
                    <a:lnB>
                      <a:noFill/>
                    </a:lnB>
                    <a:solidFill>
                      <a:srgbClr val="FFFFFF"/>
                    </a:solidFill>
                  </a:tcPr>
                </a:tc>
                <a:tc>
                  <a:txBody>
                    <a:bodyPr/>
                    <a:lstStyle/>
                    <a:p>
                      <a:pPr algn="r" fontAlgn="ctr"/>
                      <a:r>
                        <a:rPr lang="en-US"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21480859"/>
                  </a:ext>
                </a:extLst>
              </a:tr>
            </a:tbl>
          </a:graphicData>
        </a:graphic>
      </p:graphicFrame>
      <p:sp>
        <p:nvSpPr>
          <p:cNvPr id="7" name="TextBox 6">
            <a:extLst>
              <a:ext uri="{FF2B5EF4-FFF2-40B4-BE49-F238E27FC236}">
                <a16:creationId xmlns:a16="http://schemas.microsoft.com/office/drawing/2014/main" id="{9FAD4235-21DE-A155-DB25-3D2137264A1C}"/>
              </a:ext>
            </a:extLst>
          </p:cNvPr>
          <p:cNvSpPr txBox="1"/>
          <p:nvPr/>
        </p:nvSpPr>
        <p:spPr>
          <a:xfrm>
            <a:off x="5405718" y="4865628"/>
            <a:ext cx="5670176" cy="1754326"/>
          </a:xfrm>
          <a:prstGeom prst="rect">
            <a:avLst/>
          </a:prstGeom>
          <a:noFill/>
        </p:spPr>
        <p:txBody>
          <a:bodyPr wrap="square">
            <a:spAutoFit/>
          </a:bodyPr>
          <a:lstStyle/>
          <a:p>
            <a:r>
              <a:rPr lang="en-US" dirty="0"/>
              <a:t>%</a:t>
            </a:r>
            <a:r>
              <a:rPr lang="en-US" dirty="0" err="1"/>
              <a:t>sql</a:t>
            </a:r>
            <a:r>
              <a:rPr lang="en-US" dirty="0"/>
              <a:t> select trim(</a:t>
            </a:r>
            <a:r>
              <a:rPr lang="en-US" dirty="0" err="1"/>
              <a:t>a.landing_outcome</a:t>
            </a:r>
            <a:r>
              <a:rPr lang="en-US" dirty="0"/>
              <a:t>) as </a:t>
            </a:r>
            <a:r>
              <a:rPr lang="en-US" dirty="0" err="1"/>
              <a:t>landing_outcome</a:t>
            </a:r>
            <a:r>
              <a:rPr lang="en-US" dirty="0"/>
              <a:t>,\</a:t>
            </a:r>
          </a:p>
          <a:p>
            <a:r>
              <a:rPr lang="en-US" dirty="0"/>
              <a:t>     count(</a:t>
            </a:r>
            <a:r>
              <a:rPr lang="en-US" dirty="0" err="1"/>
              <a:t>a.landing_outcome</a:t>
            </a:r>
            <a:r>
              <a:rPr lang="en-US" dirty="0"/>
              <a:t>) </a:t>
            </a:r>
            <a:r>
              <a:rPr lang="en-US" dirty="0" err="1"/>
              <a:t>outcome_counts</a:t>
            </a:r>
            <a:r>
              <a:rPr lang="en-US" dirty="0"/>
              <a:t>\</a:t>
            </a:r>
          </a:p>
          <a:p>
            <a:r>
              <a:rPr lang="en-US" dirty="0"/>
              <a:t>from </a:t>
            </a:r>
            <a:r>
              <a:rPr lang="en-US" dirty="0" err="1"/>
              <a:t>spacextable</a:t>
            </a:r>
            <a:r>
              <a:rPr lang="en-US" dirty="0"/>
              <a:t> a\</a:t>
            </a:r>
          </a:p>
          <a:p>
            <a:r>
              <a:rPr lang="en-US" dirty="0"/>
              <a:t>where date between '2010-06-04' and '2017-03-20'\</a:t>
            </a:r>
          </a:p>
          <a:p>
            <a:r>
              <a:rPr lang="en-US" dirty="0"/>
              <a:t>group by 1\</a:t>
            </a:r>
          </a:p>
          <a:p>
            <a:r>
              <a:rPr lang="en-US" dirty="0"/>
              <a:t>order by 2 desc</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71600"/>
            <a:ext cx="10588271" cy="4805363"/>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indent="0">
              <a:lnSpc>
                <a:spcPct val="100000"/>
              </a:lnSpc>
              <a:spcBef>
                <a:spcPts val="1400"/>
              </a:spcBef>
              <a:buNone/>
            </a:pPr>
            <a:r>
              <a:rPr lang="en-US" sz="4000" dirty="0">
                <a:solidFill>
                  <a:srgbClr val="0B49CB"/>
                </a:solidFill>
                <a:latin typeface="Abadi"/>
              </a:rPr>
              <a:t>SpaceX Launch Sites</a:t>
            </a:r>
          </a:p>
        </p:txBody>
      </p:sp>
      <p:pic>
        <p:nvPicPr>
          <p:cNvPr id="8" name="Picture 7">
            <a:extLst>
              <a:ext uri="{FF2B5EF4-FFF2-40B4-BE49-F238E27FC236}">
                <a16:creationId xmlns:a16="http://schemas.microsoft.com/office/drawing/2014/main" id="{4F5D6CFC-697F-A183-CE23-81D0F27C520D}"/>
              </a:ext>
            </a:extLst>
          </p:cNvPr>
          <p:cNvPicPr>
            <a:picLocks noChangeAspect="1"/>
          </p:cNvPicPr>
          <p:nvPr/>
        </p:nvPicPr>
        <p:blipFill>
          <a:blip r:embed="rId3"/>
          <a:stretch>
            <a:fillRect/>
          </a:stretch>
        </p:blipFill>
        <p:spPr>
          <a:xfrm>
            <a:off x="770010" y="1801906"/>
            <a:ext cx="10588271" cy="3684494"/>
          </a:xfrm>
          <a:prstGeom prst="rect">
            <a:avLst/>
          </a:prstGeom>
        </p:spPr>
      </p:pic>
      <p:sp>
        <p:nvSpPr>
          <p:cNvPr id="9" name="TextBox 8">
            <a:extLst>
              <a:ext uri="{FF2B5EF4-FFF2-40B4-BE49-F238E27FC236}">
                <a16:creationId xmlns:a16="http://schemas.microsoft.com/office/drawing/2014/main" id="{B09C4A1C-B0D7-1FB8-D5C1-CB00366606B9}"/>
              </a:ext>
            </a:extLst>
          </p:cNvPr>
          <p:cNvSpPr txBox="1"/>
          <p:nvPr/>
        </p:nvSpPr>
        <p:spPr>
          <a:xfrm>
            <a:off x="770011" y="5629835"/>
            <a:ext cx="10247613" cy="276999"/>
          </a:xfrm>
          <a:prstGeom prst="rect">
            <a:avLst/>
          </a:prstGeom>
          <a:noFill/>
        </p:spPr>
        <p:txBody>
          <a:bodyPr wrap="square" rtlCol="0">
            <a:spAutoFit/>
          </a:bodyPr>
          <a:lstStyle/>
          <a:p>
            <a:r>
              <a:rPr lang="en-US" sz="1200" dirty="0"/>
              <a:t>Launch Sites are all in the US. There are three, two in Florida and one in California.  All are on the coast.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99529"/>
            <a:ext cx="9745589" cy="977433"/>
          </a:xfrm>
          <a:prstGeom prst="rect">
            <a:avLst/>
          </a:prstGeom>
        </p:spPr>
        <p:txBody>
          <a:bodyPr lIns="91440" tIns="45720" rIns="91440" bIns="45720" anchor="t">
            <a:normAutofit fontScale="70000" lnSpcReduction="20000"/>
          </a:bodyPr>
          <a:lstStyle/>
          <a:p>
            <a:pPr marL="0" indent="0">
              <a:lnSpc>
                <a:spcPct val="100000"/>
              </a:lnSpc>
              <a:spcBef>
                <a:spcPts val="1400"/>
              </a:spcBef>
              <a:buNone/>
            </a:pPr>
            <a:r>
              <a:rPr lang="en-US" sz="1700" dirty="0">
                <a:solidFill>
                  <a:srgbClr val="00B050"/>
                </a:solidFill>
                <a:latin typeface="Abadi"/>
              </a:rPr>
              <a:t>Green</a:t>
            </a:r>
            <a:r>
              <a:rPr lang="en-US" sz="1700" dirty="0">
                <a:solidFill>
                  <a:schemeClr val="accent3">
                    <a:lumMod val="25000"/>
                  </a:schemeClr>
                </a:solidFill>
                <a:latin typeface="Abadi"/>
              </a:rPr>
              <a:t> = Success</a:t>
            </a:r>
          </a:p>
          <a:p>
            <a:pPr marL="0" indent="0">
              <a:lnSpc>
                <a:spcPct val="100000"/>
              </a:lnSpc>
              <a:spcBef>
                <a:spcPts val="1400"/>
              </a:spcBef>
              <a:buNone/>
            </a:pPr>
            <a:r>
              <a:rPr lang="en-US" sz="1700" dirty="0">
                <a:solidFill>
                  <a:srgbClr val="FF0000"/>
                </a:solidFill>
                <a:latin typeface="Abadi"/>
              </a:rPr>
              <a:t>Red</a:t>
            </a:r>
            <a:r>
              <a:rPr lang="en-US" sz="1700" dirty="0">
                <a:solidFill>
                  <a:schemeClr val="accent3">
                    <a:lumMod val="25000"/>
                  </a:schemeClr>
                </a:solidFill>
                <a:latin typeface="Abadi"/>
              </a:rPr>
              <a:t> = Failed</a:t>
            </a:r>
          </a:p>
          <a:p>
            <a:pPr>
              <a:spcBef>
                <a:spcPts val="1400"/>
              </a:spcBef>
            </a:pPr>
            <a:r>
              <a:rPr lang="en-US" dirty="0">
                <a:solidFill>
                  <a:schemeClr val="accent3">
                    <a:lumMod val="25000"/>
                  </a:schemeClr>
                </a:solidFill>
              </a:rPr>
              <a:t>KSC site shows the most successes.  But the flight numbers should also be considered.</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Maps of Launch Sites Showing Results</a:t>
            </a:r>
          </a:p>
        </p:txBody>
      </p:sp>
      <p:pic>
        <p:nvPicPr>
          <p:cNvPr id="4" name="Picture 3">
            <a:extLst>
              <a:ext uri="{FF2B5EF4-FFF2-40B4-BE49-F238E27FC236}">
                <a16:creationId xmlns:a16="http://schemas.microsoft.com/office/drawing/2014/main" id="{B16F5FB9-C0FD-4B0D-72AF-9C6800CC3FF4}"/>
              </a:ext>
            </a:extLst>
          </p:cNvPr>
          <p:cNvPicPr>
            <a:picLocks noChangeAspect="1"/>
          </p:cNvPicPr>
          <p:nvPr/>
        </p:nvPicPr>
        <p:blipFill>
          <a:blip r:embed="rId3"/>
          <a:stretch>
            <a:fillRect/>
          </a:stretch>
        </p:blipFill>
        <p:spPr>
          <a:xfrm>
            <a:off x="770011" y="1400879"/>
            <a:ext cx="3405617" cy="3053426"/>
          </a:xfrm>
          <a:prstGeom prst="rect">
            <a:avLst/>
          </a:prstGeom>
        </p:spPr>
      </p:pic>
      <p:sp>
        <p:nvSpPr>
          <p:cNvPr id="6" name="TextBox 5">
            <a:extLst>
              <a:ext uri="{FF2B5EF4-FFF2-40B4-BE49-F238E27FC236}">
                <a16:creationId xmlns:a16="http://schemas.microsoft.com/office/drawing/2014/main" id="{5B62CF4B-2C6C-CDAE-B4F9-8046BB99BEC8}"/>
              </a:ext>
            </a:extLst>
          </p:cNvPr>
          <p:cNvSpPr txBox="1"/>
          <p:nvPr/>
        </p:nvSpPr>
        <p:spPr>
          <a:xfrm>
            <a:off x="964152" y="4527176"/>
            <a:ext cx="2859741" cy="646331"/>
          </a:xfrm>
          <a:prstGeom prst="rect">
            <a:avLst/>
          </a:prstGeom>
          <a:noFill/>
        </p:spPr>
        <p:txBody>
          <a:bodyPr wrap="square" rtlCol="0">
            <a:spAutoFit/>
          </a:bodyPr>
          <a:lstStyle/>
          <a:p>
            <a:pPr algn="ctr"/>
            <a:r>
              <a:rPr lang="en-US" dirty="0"/>
              <a:t>VAFB</a:t>
            </a:r>
          </a:p>
          <a:p>
            <a:pPr algn="ctr"/>
            <a:r>
              <a:rPr lang="en-US" dirty="0"/>
              <a:t>California</a:t>
            </a:r>
          </a:p>
        </p:txBody>
      </p:sp>
      <p:pic>
        <p:nvPicPr>
          <p:cNvPr id="9" name="Picture 8">
            <a:extLst>
              <a:ext uri="{FF2B5EF4-FFF2-40B4-BE49-F238E27FC236}">
                <a16:creationId xmlns:a16="http://schemas.microsoft.com/office/drawing/2014/main" id="{65A07815-A5A6-7351-7A06-928783975DC6}"/>
              </a:ext>
            </a:extLst>
          </p:cNvPr>
          <p:cNvPicPr>
            <a:picLocks noChangeAspect="1"/>
          </p:cNvPicPr>
          <p:nvPr/>
        </p:nvPicPr>
        <p:blipFill>
          <a:blip r:embed="rId4"/>
          <a:stretch>
            <a:fillRect/>
          </a:stretch>
        </p:blipFill>
        <p:spPr>
          <a:xfrm>
            <a:off x="4599536" y="1390719"/>
            <a:ext cx="3159283" cy="3063585"/>
          </a:xfrm>
          <a:prstGeom prst="rect">
            <a:avLst/>
          </a:prstGeom>
        </p:spPr>
      </p:pic>
      <p:sp>
        <p:nvSpPr>
          <p:cNvPr id="10" name="TextBox 9">
            <a:extLst>
              <a:ext uri="{FF2B5EF4-FFF2-40B4-BE49-F238E27FC236}">
                <a16:creationId xmlns:a16="http://schemas.microsoft.com/office/drawing/2014/main" id="{E806EB38-6FA0-E013-9609-46AD84DB9CFF}"/>
              </a:ext>
            </a:extLst>
          </p:cNvPr>
          <p:cNvSpPr txBox="1"/>
          <p:nvPr/>
        </p:nvSpPr>
        <p:spPr>
          <a:xfrm>
            <a:off x="4749306" y="4517017"/>
            <a:ext cx="2859741" cy="646331"/>
          </a:xfrm>
          <a:prstGeom prst="rect">
            <a:avLst/>
          </a:prstGeom>
          <a:noFill/>
        </p:spPr>
        <p:txBody>
          <a:bodyPr wrap="square" rtlCol="0">
            <a:spAutoFit/>
          </a:bodyPr>
          <a:lstStyle/>
          <a:p>
            <a:pPr algn="ctr"/>
            <a:r>
              <a:rPr lang="en-US" dirty="0"/>
              <a:t>KSC</a:t>
            </a:r>
          </a:p>
          <a:p>
            <a:pPr algn="ctr"/>
            <a:r>
              <a:rPr lang="en-US" dirty="0"/>
              <a:t>Florida</a:t>
            </a:r>
          </a:p>
        </p:txBody>
      </p:sp>
      <p:sp>
        <p:nvSpPr>
          <p:cNvPr id="13" name="TextBox 12">
            <a:extLst>
              <a:ext uri="{FF2B5EF4-FFF2-40B4-BE49-F238E27FC236}">
                <a16:creationId xmlns:a16="http://schemas.microsoft.com/office/drawing/2014/main" id="{629BCEB7-2C7D-9109-B983-AD2D169B2968}"/>
              </a:ext>
            </a:extLst>
          </p:cNvPr>
          <p:cNvSpPr txBox="1"/>
          <p:nvPr/>
        </p:nvSpPr>
        <p:spPr>
          <a:xfrm>
            <a:off x="8289309" y="4532792"/>
            <a:ext cx="2859741" cy="646331"/>
          </a:xfrm>
          <a:prstGeom prst="rect">
            <a:avLst/>
          </a:prstGeom>
          <a:noFill/>
        </p:spPr>
        <p:txBody>
          <a:bodyPr wrap="square" rtlCol="0">
            <a:spAutoFit/>
          </a:bodyPr>
          <a:lstStyle/>
          <a:p>
            <a:pPr algn="ctr"/>
            <a:r>
              <a:rPr lang="en-US" dirty="0"/>
              <a:t>CCAFS LC &amp; SLC</a:t>
            </a:r>
          </a:p>
          <a:p>
            <a:pPr algn="ctr"/>
            <a:r>
              <a:rPr lang="en-US" dirty="0"/>
              <a:t>Florida</a:t>
            </a:r>
          </a:p>
        </p:txBody>
      </p:sp>
      <p:pic>
        <p:nvPicPr>
          <p:cNvPr id="15" name="Picture 14">
            <a:extLst>
              <a:ext uri="{FF2B5EF4-FFF2-40B4-BE49-F238E27FC236}">
                <a16:creationId xmlns:a16="http://schemas.microsoft.com/office/drawing/2014/main" id="{D5B890BC-A062-3D49-791C-433D11B596E2}"/>
              </a:ext>
            </a:extLst>
          </p:cNvPr>
          <p:cNvPicPr>
            <a:picLocks noChangeAspect="1"/>
          </p:cNvPicPr>
          <p:nvPr/>
        </p:nvPicPr>
        <p:blipFill>
          <a:blip r:embed="rId5"/>
          <a:stretch>
            <a:fillRect/>
          </a:stretch>
        </p:blipFill>
        <p:spPr>
          <a:xfrm>
            <a:off x="8289309" y="1385105"/>
            <a:ext cx="2686050" cy="1502950"/>
          </a:xfrm>
          <a:prstGeom prst="rect">
            <a:avLst/>
          </a:prstGeom>
        </p:spPr>
      </p:pic>
      <p:pic>
        <p:nvPicPr>
          <p:cNvPr id="17" name="Picture 16">
            <a:extLst>
              <a:ext uri="{FF2B5EF4-FFF2-40B4-BE49-F238E27FC236}">
                <a16:creationId xmlns:a16="http://schemas.microsoft.com/office/drawing/2014/main" id="{837A0B74-570A-D184-F76B-D2924BAD160F}"/>
              </a:ext>
            </a:extLst>
          </p:cNvPr>
          <p:cNvPicPr>
            <a:picLocks noChangeAspect="1"/>
          </p:cNvPicPr>
          <p:nvPr/>
        </p:nvPicPr>
        <p:blipFill>
          <a:blip r:embed="rId6"/>
          <a:stretch>
            <a:fillRect/>
          </a:stretch>
        </p:blipFill>
        <p:spPr>
          <a:xfrm>
            <a:off x="8289310" y="3041963"/>
            <a:ext cx="2686050" cy="141234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3602814"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is approximately 6.63km from the coast.  And approximately 0.69km from the train tracks.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It seems that this launch site may be easily accessible, but yet relatively close to the coastline.</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 KSC LC-39-A</a:t>
            </a:r>
          </a:p>
        </p:txBody>
      </p:sp>
      <p:pic>
        <p:nvPicPr>
          <p:cNvPr id="9" name="Picture 8">
            <a:extLst>
              <a:ext uri="{FF2B5EF4-FFF2-40B4-BE49-F238E27FC236}">
                <a16:creationId xmlns:a16="http://schemas.microsoft.com/office/drawing/2014/main" id="{88E43C0A-0D57-473A-CE51-2C32DE533F44}"/>
              </a:ext>
            </a:extLst>
          </p:cNvPr>
          <p:cNvPicPr>
            <a:picLocks noChangeAspect="1"/>
          </p:cNvPicPr>
          <p:nvPr/>
        </p:nvPicPr>
        <p:blipFill>
          <a:blip r:embed="rId3"/>
          <a:stretch>
            <a:fillRect/>
          </a:stretch>
        </p:blipFill>
        <p:spPr>
          <a:xfrm>
            <a:off x="4527176" y="1766047"/>
            <a:ext cx="6758435" cy="389068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879818"/>
            <a:ext cx="9745589" cy="129714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KSC LC-39A has the most success out of all the lunch sites as shown in the pie chart above.  Although the flight number should be considered as well.</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Successes</a:t>
            </a:r>
          </a:p>
        </p:txBody>
      </p:sp>
      <p:pic>
        <p:nvPicPr>
          <p:cNvPr id="4" name="Picture 3">
            <a:extLst>
              <a:ext uri="{FF2B5EF4-FFF2-40B4-BE49-F238E27FC236}">
                <a16:creationId xmlns:a16="http://schemas.microsoft.com/office/drawing/2014/main" id="{164AD0E3-0A98-60C3-9980-72A7B0FBCFD7}"/>
              </a:ext>
            </a:extLst>
          </p:cNvPr>
          <p:cNvPicPr>
            <a:picLocks noChangeAspect="1"/>
          </p:cNvPicPr>
          <p:nvPr/>
        </p:nvPicPr>
        <p:blipFill>
          <a:blip r:embed="rId3"/>
          <a:stretch>
            <a:fillRect/>
          </a:stretch>
        </p:blipFill>
        <p:spPr>
          <a:xfrm>
            <a:off x="1181945" y="1359590"/>
            <a:ext cx="9745588" cy="337537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04682"/>
            <a:ext cx="10399485" cy="394447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400" b="0" i="0" dirty="0">
                <a:solidFill>
                  <a:srgbClr val="333333"/>
                </a:solidFill>
                <a:effectLst/>
                <a:latin typeface="OpenSans"/>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457200" lvl="1" indent="0">
              <a:spcBef>
                <a:spcPts val="1400"/>
              </a:spcBef>
              <a:buNone/>
            </a:pPr>
            <a:r>
              <a:rPr lang="en-US" sz="1400" dirty="0">
                <a:solidFill>
                  <a:srgbClr val="333333"/>
                </a:solidFill>
                <a:latin typeface="OpenSans"/>
              </a:rPr>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5468060"/>
            <a:ext cx="10551583" cy="708902"/>
          </a:xfrm>
          <a:prstGeom prst="rect">
            <a:avLst/>
          </a:prstGeom>
        </p:spPr>
        <p:txBody>
          <a:bodyPr lIns="91440" tIns="45720" rIns="91440" bIns="45720" anchor="t">
            <a:normAutofit/>
          </a:bodyPr>
          <a:lstStyle/>
          <a:p>
            <a:r>
              <a:rPr lang="en-US" sz="2200" dirty="0">
                <a:solidFill>
                  <a:schemeClr val="accent3">
                    <a:lumMod val="25000"/>
                  </a:schemeClr>
                </a:solidFill>
                <a:latin typeface="Abadi"/>
              </a:rPr>
              <a:t>It shows that just over ¾ of the time lunches are successful at this site.</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 Chart</a:t>
            </a:r>
          </a:p>
        </p:txBody>
      </p:sp>
      <p:pic>
        <p:nvPicPr>
          <p:cNvPr id="4" name="Picture 3">
            <a:extLst>
              <a:ext uri="{FF2B5EF4-FFF2-40B4-BE49-F238E27FC236}">
                <a16:creationId xmlns:a16="http://schemas.microsoft.com/office/drawing/2014/main" id="{9296EEE8-79E3-D1AD-A698-E78ADD0BDDD3}"/>
              </a:ext>
            </a:extLst>
          </p:cNvPr>
          <p:cNvPicPr>
            <a:picLocks noChangeAspect="1"/>
          </p:cNvPicPr>
          <p:nvPr/>
        </p:nvPicPr>
        <p:blipFill>
          <a:blip r:embed="rId3"/>
          <a:stretch>
            <a:fillRect/>
          </a:stretch>
        </p:blipFill>
        <p:spPr>
          <a:xfrm>
            <a:off x="770012" y="1389939"/>
            <a:ext cx="10687960" cy="368000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90177" y="1559717"/>
            <a:ext cx="2099938" cy="4560426"/>
          </a:xfrm>
          <a:prstGeom prst="rect">
            <a:avLst/>
          </a:prstGeom>
        </p:spPr>
        <p:txBody>
          <a:bodyPr lIns="91440" tIns="45720" rIns="91440" bIns="45720" anchor="t">
            <a:normAutofit fontScale="85000" lnSpcReduction="20000"/>
          </a:bodyPr>
          <a:lstStyle/>
          <a:p>
            <a:pPr>
              <a:lnSpc>
                <a:spcPct val="100000"/>
              </a:lnSpc>
              <a:spcBef>
                <a:spcPts val="1400"/>
              </a:spcBef>
            </a:pPr>
            <a:r>
              <a:rPr lang="en-US" sz="2200" dirty="0">
                <a:solidFill>
                  <a:schemeClr val="accent3">
                    <a:lumMod val="25000"/>
                  </a:schemeClr>
                </a:solidFill>
                <a:latin typeface="Abadi"/>
              </a:rPr>
              <a:t>The first plot graph shows that most of the successful lunches were with the FT booster.  The second graph shows that when the payload is over 5000Kg that the FT and B4 boosters where the only ones that could lift the payload and that the success ratio dropped.</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4" name="Picture 3">
            <a:extLst>
              <a:ext uri="{FF2B5EF4-FFF2-40B4-BE49-F238E27FC236}">
                <a16:creationId xmlns:a16="http://schemas.microsoft.com/office/drawing/2014/main" id="{98557F83-8C09-2E6E-1727-664597C6A3A1}"/>
              </a:ext>
            </a:extLst>
          </p:cNvPr>
          <p:cNvPicPr>
            <a:picLocks noChangeAspect="1"/>
          </p:cNvPicPr>
          <p:nvPr/>
        </p:nvPicPr>
        <p:blipFill>
          <a:blip r:embed="rId3"/>
          <a:stretch>
            <a:fillRect/>
          </a:stretch>
        </p:blipFill>
        <p:spPr>
          <a:xfrm>
            <a:off x="2390116" y="1426154"/>
            <a:ext cx="8664166" cy="2457783"/>
          </a:xfrm>
          <a:prstGeom prst="rect">
            <a:avLst/>
          </a:prstGeom>
        </p:spPr>
      </p:pic>
      <p:pic>
        <p:nvPicPr>
          <p:cNvPr id="7" name="Picture 6">
            <a:extLst>
              <a:ext uri="{FF2B5EF4-FFF2-40B4-BE49-F238E27FC236}">
                <a16:creationId xmlns:a16="http://schemas.microsoft.com/office/drawing/2014/main" id="{7E8785B8-EBEB-B5EA-0A5C-C7DF63A48540}"/>
              </a:ext>
            </a:extLst>
          </p:cNvPr>
          <p:cNvPicPr>
            <a:picLocks noChangeAspect="1"/>
          </p:cNvPicPr>
          <p:nvPr/>
        </p:nvPicPr>
        <p:blipFill>
          <a:blip r:embed="rId4"/>
          <a:stretch>
            <a:fillRect/>
          </a:stretch>
        </p:blipFill>
        <p:spPr>
          <a:xfrm>
            <a:off x="2390116" y="4069766"/>
            <a:ext cx="8664165" cy="245778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005400" y="4692987"/>
            <a:ext cx="9985507" cy="549050"/>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shown in the table above, all methods / Classification performed equally.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8216B0F6-B458-D37F-243E-31B791A96398}"/>
              </a:ext>
            </a:extLst>
          </p:cNvPr>
          <p:cNvPicPr>
            <a:picLocks noChangeAspect="1"/>
          </p:cNvPicPr>
          <p:nvPr/>
        </p:nvPicPr>
        <p:blipFill>
          <a:blip r:embed="rId3"/>
          <a:stretch>
            <a:fillRect/>
          </a:stretch>
        </p:blipFill>
        <p:spPr>
          <a:xfrm>
            <a:off x="4463358" y="2046084"/>
            <a:ext cx="2960484" cy="221635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357020" y="5563148"/>
            <a:ext cx="9477960" cy="663244"/>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was false positives but the confusion matrix is the same for all four classifications.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1FBAFC0D-C90A-1962-B8DA-96ABBB9F2079}"/>
              </a:ext>
            </a:extLst>
          </p:cNvPr>
          <p:cNvPicPr>
            <a:picLocks noChangeAspect="1"/>
          </p:cNvPicPr>
          <p:nvPr/>
        </p:nvPicPr>
        <p:blipFill>
          <a:blip r:embed="rId3"/>
          <a:stretch>
            <a:fillRect/>
          </a:stretch>
        </p:blipFill>
        <p:spPr>
          <a:xfrm>
            <a:off x="3711921" y="1421394"/>
            <a:ext cx="4798336" cy="401068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23603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most overall conclusion that can be made is the most obvious one.  The success rate of the launches and landings have increased from 2013 through 2020.</a:t>
            </a:r>
          </a:p>
          <a:p>
            <a:pPr>
              <a:lnSpc>
                <a:spcPct val="100000"/>
              </a:lnSpc>
              <a:spcBef>
                <a:spcPts val="1400"/>
              </a:spcBef>
            </a:pPr>
            <a:r>
              <a:rPr lang="en-US" sz="2200" dirty="0">
                <a:solidFill>
                  <a:schemeClr val="accent3">
                    <a:lumMod val="25000"/>
                  </a:schemeClr>
                </a:solidFill>
                <a:latin typeface="Abadi" panose="020B0604020104020204" pitchFamily="34" charset="0"/>
              </a:rPr>
              <a:t>The lighter the payload the more successful the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launches that strived for certain orbits were more successful. (SSO, ES-L1, GEO &amp; HEO)</a:t>
            </a:r>
          </a:p>
          <a:p>
            <a:pPr>
              <a:lnSpc>
                <a:spcPct val="100000"/>
              </a:lnSpc>
              <a:spcBef>
                <a:spcPts val="1400"/>
              </a:spcBef>
            </a:pPr>
            <a:r>
              <a:rPr lang="en-US" sz="2200" dirty="0">
                <a:solidFill>
                  <a:schemeClr val="accent3">
                    <a:lumMod val="25000"/>
                  </a:schemeClr>
                </a:solidFill>
                <a:latin typeface="Abadi" panose="020B0604020104020204" pitchFamily="34" charset="0"/>
              </a:rPr>
              <a:t>All the predictive models seemed to have the same degree of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GitHub link: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Describes how data sets were collected</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Describes how data were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ctr">
              <a:lnSpc>
                <a:spcPct val="100000"/>
              </a:lnSpc>
              <a:spcBef>
                <a:spcPts val="1400"/>
              </a:spcBef>
              <a:buNone/>
            </a:pPr>
            <a:r>
              <a:rPr lang="en-US" sz="2200" b="0" i="0" dirty="0">
                <a:solidFill>
                  <a:schemeClr val="accent3">
                    <a:lumMod val="25000"/>
                  </a:schemeClr>
                </a:solidFill>
                <a:effectLst/>
                <a:latin typeface="Abadi" panose="020B0604020104020204" pitchFamily="34" charset="0"/>
              </a:rPr>
              <a:t>SpaceX Data Request Flowchart</a:t>
            </a:r>
            <a:endParaRPr lang="en-US" sz="1400" b="0" i="0" dirty="0">
              <a:effectLst/>
              <a:latin typeface="-apple-system"/>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4" name="Flowchart: Process 1">
            <a:extLst>
              <a:ext uri="{FF2B5EF4-FFF2-40B4-BE49-F238E27FC236}">
                <a16:creationId xmlns:a16="http://schemas.microsoft.com/office/drawing/2014/main" id="{99348FDA-034C-9312-4ED9-676412485C1A}"/>
              </a:ext>
            </a:extLst>
          </p:cNvPr>
          <p:cNvSpPr>
            <a:spLocks noChangeArrowheads="1"/>
          </p:cNvSpPr>
          <p:nvPr/>
        </p:nvSpPr>
        <p:spPr bwMode="auto">
          <a:xfrm>
            <a:off x="4287650" y="2955527"/>
            <a:ext cx="1733550" cy="1037282"/>
          </a:xfrm>
          <a:prstGeom prst="flowChartProcess">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Import Libraries and Define Auxiliary Functions Requests allows to make HTTP requests which can be used to get data from an API</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Flowchart: Process 2">
            <a:extLst>
              <a:ext uri="{FF2B5EF4-FFF2-40B4-BE49-F238E27FC236}">
                <a16:creationId xmlns:a16="http://schemas.microsoft.com/office/drawing/2014/main" id="{E0326220-FCDF-7E30-E1E0-BBB92BDFE8FC}"/>
              </a:ext>
            </a:extLst>
          </p:cNvPr>
          <p:cNvSpPr>
            <a:spLocks noChangeArrowheads="1"/>
          </p:cNvSpPr>
          <p:nvPr/>
        </p:nvSpPr>
        <p:spPr bwMode="auto">
          <a:xfrm>
            <a:off x="6449825" y="3146027"/>
            <a:ext cx="1628775" cy="647700"/>
          </a:xfrm>
          <a:prstGeom prst="flowChartProcess">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Request and parse the SpaceX launch data using the GET request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Flowchart: Terminator 4">
            <a:extLst>
              <a:ext uri="{FF2B5EF4-FFF2-40B4-BE49-F238E27FC236}">
                <a16:creationId xmlns:a16="http://schemas.microsoft.com/office/drawing/2014/main" id="{95FABE15-2772-09C1-4A9D-59560458C983}"/>
              </a:ext>
            </a:extLst>
          </p:cNvPr>
          <p:cNvSpPr>
            <a:spLocks noChangeArrowheads="1"/>
          </p:cNvSpPr>
          <p:nvPr/>
        </p:nvSpPr>
        <p:spPr bwMode="auto">
          <a:xfrm>
            <a:off x="2639825" y="3717527"/>
            <a:ext cx="1247775" cy="342900"/>
          </a:xfrm>
          <a:prstGeom prst="flowChartTerminator">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Start Data Collection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Flowchart: Process 8">
            <a:extLst>
              <a:ext uri="{FF2B5EF4-FFF2-40B4-BE49-F238E27FC236}">
                <a16:creationId xmlns:a16="http://schemas.microsoft.com/office/drawing/2014/main" id="{2BC999AC-E1DA-FFF8-901C-6563B336CEF3}"/>
              </a:ext>
            </a:extLst>
          </p:cNvPr>
          <p:cNvSpPr>
            <a:spLocks noChangeArrowheads="1"/>
          </p:cNvSpPr>
          <p:nvPr/>
        </p:nvSpPr>
        <p:spPr bwMode="auto">
          <a:xfrm>
            <a:off x="4287650" y="3983285"/>
            <a:ext cx="1733550" cy="857250"/>
          </a:xfrm>
          <a:prstGeom prst="flowChartProcess">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Requests to SpaceX allows to make HTTP requests which are used to get data from an API</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Flowchart: Process 10">
            <a:extLst>
              <a:ext uri="{FF2B5EF4-FFF2-40B4-BE49-F238E27FC236}">
                <a16:creationId xmlns:a16="http://schemas.microsoft.com/office/drawing/2014/main" id="{CF99E029-107F-8813-0DDF-05D2BB9C84E6}"/>
              </a:ext>
            </a:extLst>
          </p:cNvPr>
          <p:cNvSpPr>
            <a:spLocks noChangeArrowheads="1"/>
          </p:cNvSpPr>
          <p:nvPr/>
        </p:nvSpPr>
        <p:spPr bwMode="auto">
          <a:xfrm>
            <a:off x="6449825" y="3803252"/>
            <a:ext cx="1628775" cy="866775"/>
          </a:xfrm>
          <a:prstGeom prst="flowChartProcess">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Use json_normalize meethod to convert the json result into a dataframe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13" name="Straight Arrow Connector 12">
            <a:extLst>
              <a:ext uri="{FF2B5EF4-FFF2-40B4-BE49-F238E27FC236}">
                <a16:creationId xmlns:a16="http://schemas.microsoft.com/office/drawing/2014/main" id="{A9EE9A69-CCD8-197E-E6E1-CD4903F3C29C}"/>
              </a:ext>
            </a:extLst>
          </p:cNvPr>
          <p:cNvCxnSpPr/>
          <p:nvPr/>
        </p:nvCxnSpPr>
        <p:spPr>
          <a:xfrm>
            <a:off x="6011675" y="3868628"/>
            <a:ext cx="400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ACC9F0C-2D89-C05A-F8A5-2063B57FA00B}"/>
              </a:ext>
            </a:extLst>
          </p:cNvPr>
          <p:cNvCxnSpPr/>
          <p:nvPr/>
        </p:nvCxnSpPr>
        <p:spPr>
          <a:xfrm>
            <a:off x="3906650" y="3880394"/>
            <a:ext cx="3714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2">
            <a:extLst>
              <a:ext uri="{FF2B5EF4-FFF2-40B4-BE49-F238E27FC236}">
                <a16:creationId xmlns:a16="http://schemas.microsoft.com/office/drawing/2014/main" id="{FED97182-F431-7982-F537-EC8D4E885B73}"/>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7" name="Flowchart: Terminator 4">
            <a:extLst>
              <a:ext uri="{FF2B5EF4-FFF2-40B4-BE49-F238E27FC236}">
                <a16:creationId xmlns:a16="http://schemas.microsoft.com/office/drawing/2014/main" id="{68831A4F-547A-9793-EF3E-7AA4757AE4C6}"/>
              </a:ext>
            </a:extLst>
          </p:cNvPr>
          <p:cNvSpPr>
            <a:spLocks noChangeArrowheads="1"/>
          </p:cNvSpPr>
          <p:nvPr/>
        </p:nvSpPr>
        <p:spPr bwMode="auto">
          <a:xfrm>
            <a:off x="8450075" y="3687424"/>
            <a:ext cx="1247775" cy="342900"/>
          </a:xfrm>
          <a:prstGeom prst="flowChartTerminator">
            <a:avLst/>
          </a:prstGeom>
          <a:solidFill>
            <a:srgbClr val="4472C4"/>
          </a:solidFill>
          <a:ln w="12700">
            <a:solidFill>
              <a:srgbClr val="1F3763"/>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100" dirty="0">
                <a:latin typeface="Calibri" panose="020F0502020204030204" pitchFamily="34" charset="0"/>
                <a:ea typeface="Calibri" panose="020F0502020204030204" pitchFamily="34" charset="0"/>
                <a:cs typeface="Times New Roman" panose="02020603050405020304" pitchFamily="18" charset="0"/>
              </a:rPr>
              <a:t>End</a:t>
            </a: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Data Collection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18" name="Straight Arrow Connector 17">
            <a:extLst>
              <a:ext uri="{FF2B5EF4-FFF2-40B4-BE49-F238E27FC236}">
                <a16:creationId xmlns:a16="http://schemas.microsoft.com/office/drawing/2014/main" id="{019430A2-8327-F4E8-4CCD-6410EBD9A954}"/>
              </a:ext>
            </a:extLst>
          </p:cNvPr>
          <p:cNvCxnSpPr/>
          <p:nvPr/>
        </p:nvCxnSpPr>
        <p:spPr>
          <a:xfrm>
            <a:off x="8078600" y="3869724"/>
            <a:ext cx="3714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flowchart to the right shows using SpaceX’s RESTful API and a get request to parse the data.  The from a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dataset converting the data into a Pandas data frame.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 notebook: </a:t>
            </a:r>
            <a:r>
              <a:rPr lang="en-US" sz="2200" dirty="0">
                <a:solidFill>
                  <a:schemeClr val="accent3">
                    <a:lumMod val="25000"/>
                  </a:schemeClr>
                </a:solidFill>
                <a:latin typeface="Abadi" panose="020B0604020104020204" pitchFamily="34" charset="0"/>
                <a:hlinkClick r:id="rId3"/>
              </a:rPr>
              <a:t>https://github.com/ckent123/Data-Science/blob/main/jupyter-labs-spacex-data-collection-api.ipynb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Flowchart: Terminator 1">
            <a:extLst>
              <a:ext uri="{FF2B5EF4-FFF2-40B4-BE49-F238E27FC236}">
                <a16:creationId xmlns:a16="http://schemas.microsoft.com/office/drawing/2014/main" id="{412213B2-E3A2-FFB0-275C-E9691C6A701F}"/>
              </a:ext>
            </a:extLst>
          </p:cNvPr>
          <p:cNvSpPr/>
          <p:nvPr/>
        </p:nvSpPr>
        <p:spPr>
          <a:xfrm>
            <a:off x="8115021" y="1399052"/>
            <a:ext cx="914400" cy="6096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Start of API Calls</a:t>
            </a:r>
          </a:p>
        </p:txBody>
      </p:sp>
      <p:sp>
        <p:nvSpPr>
          <p:cNvPr id="7" name="Flowchart: Alternate Process 6">
            <a:extLst>
              <a:ext uri="{FF2B5EF4-FFF2-40B4-BE49-F238E27FC236}">
                <a16:creationId xmlns:a16="http://schemas.microsoft.com/office/drawing/2014/main" id="{EC2858AF-0576-EBBE-9668-E49D2C398F96}"/>
              </a:ext>
            </a:extLst>
          </p:cNvPr>
          <p:cNvSpPr/>
          <p:nvPr/>
        </p:nvSpPr>
        <p:spPr>
          <a:xfrm>
            <a:off x="7648296" y="2246777"/>
            <a:ext cx="1876425"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Times New Roman" panose="02020603050405020304" pitchFamily="18" charset="0"/>
              </a:rPr>
              <a:t>Rocket Booster Data API</a:t>
            </a:r>
          </a:p>
        </p:txBody>
      </p:sp>
      <p:sp>
        <p:nvSpPr>
          <p:cNvPr id="8" name="Flowchart: Alternate Process 7">
            <a:extLst>
              <a:ext uri="{FF2B5EF4-FFF2-40B4-BE49-F238E27FC236}">
                <a16:creationId xmlns:a16="http://schemas.microsoft.com/office/drawing/2014/main" id="{97ED5C0C-EBA2-C9A7-B76F-7BE4CA2A2AD0}"/>
              </a:ext>
            </a:extLst>
          </p:cNvPr>
          <p:cNvSpPr/>
          <p:nvPr/>
        </p:nvSpPr>
        <p:spPr>
          <a:xfrm>
            <a:off x="7667346" y="2999252"/>
            <a:ext cx="1876425" cy="4667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Times New Roman" panose="02020603050405020304" pitchFamily="18" charset="0"/>
              </a:rPr>
              <a:t>Launch Site Data API</a:t>
            </a:r>
          </a:p>
        </p:txBody>
      </p:sp>
      <p:sp>
        <p:nvSpPr>
          <p:cNvPr id="9" name="Flowchart: Alternate Process 8">
            <a:extLst>
              <a:ext uri="{FF2B5EF4-FFF2-40B4-BE49-F238E27FC236}">
                <a16:creationId xmlns:a16="http://schemas.microsoft.com/office/drawing/2014/main" id="{16AFED6A-2DFA-A837-0D0B-1E5AAA6FDCB1}"/>
              </a:ext>
            </a:extLst>
          </p:cNvPr>
          <p:cNvSpPr/>
          <p:nvPr/>
        </p:nvSpPr>
        <p:spPr>
          <a:xfrm>
            <a:off x="7686396" y="3712992"/>
            <a:ext cx="1876425"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Times New Roman" panose="02020603050405020304" pitchFamily="18" charset="0"/>
              </a:rPr>
              <a:t>Payload Data API</a:t>
            </a:r>
          </a:p>
        </p:txBody>
      </p:sp>
      <p:sp>
        <p:nvSpPr>
          <p:cNvPr id="10" name="Flowchart: Alternate Process 9">
            <a:extLst>
              <a:ext uri="{FF2B5EF4-FFF2-40B4-BE49-F238E27FC236}">
                <a16:creationId xmlns:a16="http://schemas.microsoft.com/office/drawing/2014/main" id="{E6708AE1-3FBD-651B-F4CD-AB1C53158C53}"/>
              </a:ext>
            </a:extLst>
          </p:cNvPr>
          <p:cNvSpPr/>
          <p:nvPr/>
        </p:nvSpPr>
        <p:spPr>
          <a:xfrm>
            <a:off x="7696481" y="4455942"/>
            <a:ext cx="1876425"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Times New Roman" panose="02020603050405020304" pitchFamily="18" charset="0"/>
              </a:rPr>
              <a:t>Core Data API</a:t>
            </a:r>
          </a:p>
        </p:txBody>
      </p:sp>
      <p:sp>
        <p:nvSpPr>
          <p:cNvPr id="11" name="Flowchart: Terminator 10">
            <a:extLst>
              <a:ext uri="{FF2B5EF4-FFF2-40B4-BE49-F238E27FC236}">
                <a16:creationId xmlns:a16="http://schemas.microsoft.com/office/drawing/2014/main" id="{F9BB0526-3651-99AC-70CE-84715D44D434}"/>
              </a:ext>
            </a:extLst>
          </p:cNvPr>
          <p:cNvSpPr/>
          <p:nvPr/>
        </p:nvSpPr>
        <p:spPr>
          <a:xfrm>
            <a:off x="8148283" y="5967860"/>
            <a:ext cx="914400" cy="60007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End of API Calls</a:t>
            </a:r>
          </a:p>
        </p:txBody>
      </p:sp>
      <p:sp>
        <p:nvSpPr>
          <p:cNvPr id="12" name="Arrow: Down 11">
            <a:extLst>
              <a:ext uri="{FF2B5EF4-FFF2-40B4-BE49-F238E27FC236}">
                <a16:creationId xmlns:a16="http://schemas.microsoft.com/office/drawing/2014/main" id="{7312419A-F61B-301A-269E-725A6461F200}"/>
              </a:ext>
            </a:extLst>
          </p:cNvPr>
          <p:cNvSpPr/>
          <p:nvPr/>
        </p:nvSpPr>
        <p:spPr>
          <a:xfrm>
            <a:off x="8344181" y="276112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Arrow: Down 12">
            <a:extLst>
              <a:ext uri="{FF2B5EF4-FFF2-40B4-BE49-F238E27FC236}">
                <a16:creationId xmlns:a16="http://schemas.microsoft.com/office/drawing/2014/main" id="{703F5448-D8B8-409C-A8C1-A35482FD2DA7}"/>
              </a:ext>
            </a:extLst>
          </p:cNvPr>
          <p:cNvSpPr/>
          <p:nvPr/>
        </p:nvSpPr>
        <p:spPr>
          <a:xfrm>
            <a:off x="8344181" y="3475502"/>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Arrow: Down 13">
            <a:extLst>
              <a:ext uri="{FF2B5EF4-FFF2-40B4-BE49-F238E27FC236}">
                <a16:creationId xmlns:a16="http://schemas.microsoft.com/office/drawing/2014/main" id="{69BCB37F-003A-6186-5AAC-D5AF014E7987}"/>
              </a:ext>
            </a:extLst>
          </p:cNvPr>
          <p:cNvSpPr/>
          <p:nvPr/>
        </p:nvSpPr>
        <p:spPr>
          <a:xfrm>
            <a:off x="8334656" y="200801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Arrow: Down 14">
            <a:extLst>
              <a:ext uri="{FF2B5EF4-FFF2-40B4-BE49-F238E27FC236}">
                <a16:creationId xmlns:a16="http://schemas.microsoft.com/office/drawing/2014/main" id="{962D9C4F-F928-02AC-02C4-1FF14161ADE3}"/>
              </a:ext>
            </a:extLst>
          </p:cNvPr>
          <p:cNvSpPr/>
          <p:nvPr/>
        </p:nvSpPr>
        <p:spPr>
          <a:xfrm>
            <a:off x="8353706" y="421781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Arrow: Down 15">
            <a:extLst>
              <a:ext uri="{FF2B5EF4-FFF2-40B4-BE49-F238E27FC236}">
                <a16:creationId xmlns:a16="http://schemas.microsoft.com/office/drawing/2014/main" id="{96E5E341-819F-C95C-7925-659BEBC32E82}"/>
              </a:ext>
            </a:extLst>
          </p:cNvPr>
          <p:cNvSpPr/>
          <p:nvPr/>
        </p:nvSpPr>
        <p:spPr>
          <a:xfrm>
            <a:off x="8363231" y="496076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 name="Flowchart: Alternate Process 16">
            <a:extLst>
              <a:ext uri="{FF2B5EF4-FFF2-40B4-BE49-F238E27FC236}">
                <a16:creationId xmlns:a16="http://schemas.microsoft.com/office/drawing/2014/main" id="{3AED889D-9B52-4B18-CCDD-6E369ED0D803}"/>
              </a:ext>
            </a:extLst>
          </p:cNvPr>
          <p:cNvSpPr/>
          <p:nvPr/>
        </p:nvSpPr>
        <p:spPr>
          <a:xfrm>
            <a:off x="7696481" y="5198332"/>
            <a:ext cx="1876425"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Use </a:t>
            </a:r>
            <a:r>
              <a:rPr lang="en-US" sz="1200" dirty="0" err="1"/>
              <a:t>json</a:t>
            </a:r>
            <a:r>
              <a:rPr lang="en-US" sz="1200" dirty="0"/>
              <a:t> to normalize and convert into </a:t>
            </a:r>
            <a:r>
              <a:rPr lang="en-US" sz="1200" dirty="0" err="1"/>
              <a:t>dataframe</a:t>
            </a:r>
            <a:endParaRPr lang="en-US" sz="1200" dirty="0"/>
          </a:p>
        </p:txBody>
      </p:sp>
      <p:sp>
        <p:nvSpPr>
          <p:cNvPr id="18" name="Arrow: Down 17">
            <a:extLst>
              <a:ext uri="{FF2B5EF4-FFF2-40B4-BE49-F238E27FC236}">
                <a16:creationId xmlns:a16="http://schemas.microsoft.com/office/drawing/2014/main" id="{2386EB89-A70C-4CE6-FB9D-8D83E9E4162A}"/>
              </a:ext>
            </a:extLst>
          </p:cNvPr>
          <p:cNvSpPr/>
          <p:nvPr/>
        </p:nvSpPr>
        <p:spPr>
          <a:xfrm>
            <a:off x="8363231" y="5709900"/>
            <a:ext cx="484505" cy="2514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the right is a flowchart showing Web Scraping to get data on launch records from Wikipedia</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 </a:t>
            </a:r>
            <a:r>
              <a:rPr lang="en-US" sz="2200" dirty="0">
                <a:solidFill>
                  <a:schemeClr val="accent3">
                    <a:lumMod val="25000"/>
                  </a:schemeClr>
                </a:solidFill>
                <a:latin typeface="Abadi" panose="020B0604020104020204" pitchFamily="34" charset="0"/>
                <a:hlinkClick r:id="rId3"/>
              </a:rPr>
              <a:t>https://github.com/ckent123/Data-Science/blob/main/jupyter-labs-webscraping.ipynb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4000" b="0" i="0" u="none" strike="noStrike" kern="1200" cap="none" spc="0" normalizeH="0" baseline="0" noProof="0">
              <a:ln>
                <a:noFill/>
              </a:ln>
              <a:solidFill>
                <a:srgbClr val="1C7DDB"/>
              </a:solidFill>
              <a:effectLst/>
              <a:uLnTx/>
              <a:uFillTx/>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Collection - Scraping</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
        <p:nvSpPr>
          <p:cNvPr id="5" name="Flowchart: Terminator 4">
            <a:extLst>
              <a:ext uri="{FF2B5EF4-FFF2-40B4-BE49-F238E27FC236}">
                <a16:creationId xmlns:a16="http://schemas.microsoft.com/office/drawing/2014/main" id="{1F703705-6689-B4E0-83ED-98EB8F5BE253}"/>
              </a:ext>
            </a:extLst>
          </p:cNvPr>
          <p:cNvSpPr/>
          <p:nvPr/>
        </p:nvSpPr>
        <p:spPr>
          <a:xfrm>
            <a:off x="8115021" y="1399052"/>
            <a:ext cx="914400" cy="6096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Start of </a:t>
            </a:r>
            <a:r>
              <a:rPr lang="en-US" sz="1100" dirty="0">
                <a:ea typeface="Calibri" panose="020F0502020204030204" pitchFamily="34" charset="0"/>
                <a:cs typeface="Times New Roman" panose="02020603050405020304" pitchFamily="18" charset="0"/>
              </a:rPr>
              <a:t>Web Scraping</a:t>
            </a:r>
            <a:endParaRPr lang="en-US" sz="1100" dirty="0">
              <a:effectLst/>
              <a:ea typeface="Calibri" panose="020F0502020204030204" pitchFamily="34" charset="0"/>
              <a:cs typeface="Times New Roman" panose="02020603050405020304" pitchFamily="18" charset="0"/>
            </a:endParaRPr>
          </a:p>
        </p:txBody>
      </p:sp>
      <p:sp>
        <p:nvSpPr>
          <p:cNvPr id="7" name="Flowchart: Alternate Process 6">
            <a:extLst>
              <a:ext uri="{FF2B5EF4-FFF2-40B4-BE49-F238E27FC236}">
                <a16:creationId xmlns:a16="http://schemas.microsoft.com/office/drawing/2014/main" id="{49ABCD14-ED73-95B4-ED0D-188AC725B9B3}"/>
              </a:ext>
            </a:extLst>
          </p:cNvPr>
          <p:cNvSpPr/>
          <p:nvPr/>
        </p:nvSpPr>
        <p:spPr>
          <a:xfrm>
            <a:off x="7431742" y="2246777"/>
            <a:ext cx="2330824"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a typeface="Calibri" panose="020F0502020204030204" pitchFamily="34" charset="0"/>
                <a:cs typeface="Times New Roman" panose="02020603050405020304" pitchFamily="18" charset="0"/>
              </a:rPr>
              <a:t>Installed </a:t>
            </a:r>
            <a:r>
              <a:rPr lang="en-US" sz="1100" dirty="0" err="1">
                <a:ea typeface="Calibri" panose="020F0502020204030204" pitchFamily="34" charset="0"/>
                <a:cs typeface="Times New Roman" panose="02020603050405020304" pitchFamily="18" charset="0"/>
              </a:rPr>
              <a:t>BeautifulSoup</a:t>
            </a:r>
            <a:r>
              <a:rPr lang="en-US" sz="1100" dirty="0">
                <a:ea typeface="Calibri" panose="020F0502020204030204" pitchFamily="34" charset="0"/>
                <a:cs typeface="Times New Roman" panose="02020603050405020304" pitchFamily="18" charset="0"/>
              </a:rPr>
              <a:t> in Python &amp; used helper functions to process </a:t>
            </a:r>
            <a:r>
              <a:rPr lang="en-US" sz="1100" dirty="0" err="1">
                <a:ea typeface="Calibri" panose="020F0502020204030204" pitchFamily="34" charset="0"/>
                <a:cs typeface="Times New Roman" panose="02020603050405020304" pitchFamily="18" charset="0"/>
              </a:rPr>
              <a:t>webscraping</a:t>
            </a:r>
            <a:endParaRPr lang="en-US" sz="1100" dirty="0">
              <a:effectLst/>
              <a:ea typeface="Calibri" panose="020F0502020204030204" pitchFamily="34" charset="0"/>
              <a:cs typeface="Times New Roman" panose="02020603050405020304" pitchFamily="18" charset="0"/>
            </a:endParaRPr>
          </a:p>
        </p:txBody>
      </p:sp>
      <p:sp>
        <p:nvSpPr>
          <p:cNvPr id="8" name="Flowchart: Alternate Process 7">
            <a:extLst>
              <a:ext uri="{FF2B5EF4-FFF2-40B4-BE49-F238E27FC236}">
                <a16:creationId xmlns:a16="http://schemas.microsoft.com/office/drawing/2014/main" id="{CB6EFB37-ACC2-D969-34F5-BDED05E5535E}"/>
              </a:ext>
            </a:extLst>
          </p:cNvPr>
          <p:cNvSpPr/>
          <p:nvPr/>
        </p:nvSpPr>
        <p:spPr>
          <a:xfrm>
            <a:off x="7431742" y="2999252"/>
            <a:ext cx="2330824" cy="4667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a typeface="Calibri" panose="020F0502020204030204" pitchFamily="34" charset="0"/>
                <a:cs typeface="Times New Roman" panose="02020603050405020304" pitchFamily="18" charset="0"/>
              </a:rPr>
              <a:t>Used HTTP Get method for data request and created </a:t>
            </a:r>
            <a:r>
              <a:rPr lang="en-US" sz="1100" dirty="0" err="1">
                <a:ea typeface="Calibri" panose="020F0502020204030204" pitchFamily="34" charset="0"/>
                <a:cs typeface="Times New Roman" panose="02020603050405020304" pitchFamily="18" charset="0"/>
              </a:rPr>
              <a:t>BeautifulSoup</a:t>
            </a:r>
            <a:r>
              <a:rPr lang="en-US" sz="1100" dirty="0">
                <a:ea typeface="Calibri" panose="020F0502020204030204" pitchFamily="34" charset="0"/>
                <a:cs typeface="Times New Roman" panose="02020603050405020304" pitchFamily="18" charset="0"/>
              </a:rPr>
              <a:t> object</a:t>
            </a:r>
            <a:endParaRPr lang="en-US" sz="1100" dirty="0">
              <a:effectLst/>
              <a:ea typeface="Calibri" panose="020F0502020204030204" pitchFamily="34" charset="0"/>
              <a:cs typeface="Times New Roman" panose="02020603050405020304" pitchFamily="18" charset="0"/>
            </a:endParaRPr>
          </a:p>
        </p:txBody>
      </p:sp>
      <p:sp>
        <p:nvSpPr>
          <p:cNvPr id="9" name="Flowchart: Alternate Process 8">
            <a:extLst>
              <a:ext uri="{FF2B5EF4-FFF2-40B4-BE49-F238E27FC236}">
                <a16:creationId xmlns:a16="http://schemas.microsoft.com/office/drawing/2014/main" id="{99DD2A0F-EF8D-3E8C-1F2C-02960F52CED0}"/>
              </a:ext>
            </a:extLst>
          </p:cNvPr>
          <p:cNvSpPr/>
          <p:nvPr/>
        </p:nvSpPr>
        <p:spPr>
          <a:xfrm>
            <a:off x="7431742" y="3712992"/>
            <a:ext cx="2330824"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Extracted all column/variable names from the HTML table header</a:t>
            </a:r>
          </a:p>
        </p:txBody>
      </p:sp>
      <p:sp>
        <p:nvSpPr>
          <p:cNvPr id="10" name="Flowchart: Alternate Process 9">
            <a:extLst>
              <a:ext uri="{FF2B5EF4-FFF2-40B4-BE49-F238E27FC236}">
                <a16:creationId xmlns:a16="http://schemas.microsoft.com/office/drawing/2014/main" id="{84E872BC-E7FE-61BF-E7A7-7A45C546A13B}"/>
              </a:ext>
            </a:extLst>
          </p:cNvPr>
          <p:cNvSpPr/>
          <p:nvPr/>
        </p:nvSpPr>
        <p:spPr>
          <a:xfrm>
            <a:off x="7431743" y="4455942"/>
            <a:ext cx="2330824" cy="50482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Create a data frame by parsing the launch HTML tables</a:t>
            </a:r>
          </a:p>
        </p:txBody>
      </p:sp>
      <p:sp>
        <p:nvSpPr>
          <p:cNvPr id="12" name="Flowchart: Terminator 11">
            <a:extLst>
              <a:ext uri="{FF2B5EF4-FFF2-40B4-BE49-F238E27FC236}">
                <a16:creationId xmlns:a16="http://schemas.microsoft.com/office/drawing/2014/main" id="{3F70E808-5298-3FEB-528A-74D21885414C}"/>
              </a:ext>
            </a:extLst>
          </p:cNvPr>
          <p:cNvSpPr/>
          <p:nvPr/>
        </p:nvSpPr>
        <p:spPr>
          <a:xfrm>
            <a:off x="8148283" y="5214816"/>
            <a:ext cx="914400" cy="60007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dirty="0">
                <a:effectLst/>
                <a:ea typeface="Calibri" panose="020F0502020204030204" pitchFamily="34" charset="0"/>
                <a:cs typeface="Times New Roman" panose="02020603050405020304" pitchFamily="18" charset="0"/>
              </a:rPr>
              <a:t>End of </a:t>
            </a:r>
            <a:r>
              <a:rPr lang="en-US" sz="1100" dirty="0">
                <a:ea typeface="Calibri" panose="020F0502020204030204" pitchFamily="34" charset="0"/>
                <a:cs typeface="Times New Roman" panose="02020603050405020304" pitchFamily="18" charset="0"/>
              </a:rPr>
              <a:t>Web Scraping</a:t>
            </a:r>
            <a:endParaRPr lang="en-US" sz="1100" dirty="0">
              <a:effectLst/>
              <a:ea typeface="Calibri" panose="020F0502020204030204" pitchFamily="34" charset="0"/>
              <a:cs typeface="Times New Roman" panose="02020603050405020304" pitchFamily="18" charset="0"/>
            </a:endParaRPr>
          </a:p>
        </p:txBody>
      </p:sp>
      <p:sp>
        <p:nvSpPr>
          <p:cNvPr id="13" name="Arrow: Down 12">
            <a:extLst>
              <a:ext uri="{FF2B5EF4-FFF2-40B4-BE49-F238E27FC236}">
                <a16:creationId xmlns:a16="http://schemas.microsoft.com/office/drawing/2014/main" id="{47097FDA-60F8-5757-36CA-3EBF4F652AEB}"/>
              </a:ext>
            </a:extLst>
          </p:cNvPr>
          <p:cNvSpPr/>
          <p:nvPr/>
        </p:nvSpPr>
        <p:spPr>
          <a:xfrm>
            <a:off x="8344181" y="2770092"/>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Arrow: Down 13">
            <a:extLst>
              <a:ext uri="{FF2B5EF4-FFF2-40B4-BE49-F238E27FC236}">
                <a16:creationId xmlns:a16="http://schemas.microsoft.com/office/drawing/2014/main" id="{DA097069-D570-7929-FB04-C8520B6ECE78}"/>
              </a:ext>
            </a:extLst>
          </p:cNvPr>
          <p:cNvSpPr/>
          <p:nvPr/>
        </p:nvSpPr>
        <p:spPr>
          <a:xfrm>
            <a:off x="8344181" y="3475502"/>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Arrow: Down 14">
            <a:extLst>
              <a:ext uri="{FF2B5EF4-FFF2-40B4-BE49-F238E27FC236}">
                <a16:creationId xmlns:a16="http://schemas.microsoft.com/office/drawing/2014/main" id="{F1747378-7AF0-6FB1-DD1F-B458E22C19A0}"/>
              </a:ext>
            </a:extLst>
          </p:cNvPr>
          <p:cNvSpPr/>
          <p:nvPr/>
        </p:nvSpPr>
        <p:spPr>
          <a:xfrm>
            <a:off x="8334656" y="200801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Arrow: Down 15">
            <a:extLst>
              <a:ext uri="{FF2B5EF4-FFF2-40B4-BE49-F238E27FC236}">
                <a16:creationId xmlns:a16="http://schemas.microsoft.com/office/drawing/2014/main" id="{0BE9C5CF-B3AF-98D7-B139-B24B991D2A1D}"/>
              </a:ext>
            </a:extLst>
          </p:cNvPr>
          <p:cNvSpPr/>
          <p:nvPr/>
        </p:nvSpPr>
        <p:spPr>
          <a:xfrm>
            <a:off x="8353706" y="421781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7" name="Arrow: Down 16">
            <a:extLst>
              <a:ext uri="{FF2B5EF4-FFF2-40B4-BE49-F238E27FC236}">
                <a16:creationId xmlns:a16="http://schemas.microsoft.com/office/drawing/2014/main" id="{FF0241C1-59CD-E800-1E9F-199D30E30ECC}"/>
              </a:ext>
            </a:extLst>
          </p:cNvPr>
          <p:cNvSpPr/>
          <p:nvPr/>
        </p:nvSpPr>
        <p:spPr>
          <a:xfrm>
            <a:off x="8363231" y="4960767"/>
            <a:ext cx="484505" cy="2286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 name="Slide Number Placeholder 5">
            <a:extLst>
              <a:ext uri="{FF2B5EF4-FFF2-40B4-BE49-F238E27FC236}">
                <a16:creationId xmlns:a16="http://schemas.microsoft.com/office/drawing/2014/main" id="{85E4215A-123B-B2FA-6D85-11887964B3E6}"/>
              </a:ext>
            </a:extLst>
          </p:cNvPr>
          <p:cNvSpPr>
            <a:spLocks noGrp="1"/>
          </p:cNvSpPr>
          <p:nvPr>
            <p:ph type="sldNum" sz="quarter" idx="12"/>
          </p:nvPr>
        </p:nvSpPr>
        <p:spPr>
          <a:xfrm>
            <a:off x="8714772" y="6025573"/>
            <a:ext cx="2743200" cy="401638"/>
          </a:xfrm>
        </p:spPr>
        <p:txBody>
          <a:bodyPr/>
          <a:lstStyle/>
          <a:p>
            <a:fld id="{5075537C-CA84-1446-933C-8E9D027F9201}" type="slidenum">
              <a:rPr lang="en-US" smtClean="0"/>
              <a:t>9</a:t>
            </a:fld>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8015</TotalTime>
  <Words>3157</Words>
  <Application>Microsoft Office PowerPoint</Application>
  <PresentationFormat>Widescreen</PresentationFormat>
  <Paragraphs>448</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-apple-system</vt:lpstr>
      <vt:lpstr>Arial</vt:lpstr>
      <vt:lpstr>Calibri</vt:lpstr>
      <vt:lpstr>Calibri Light</vt:lpstr>
      <vt:lpstr>IBM Plex Mono SemiBold</vt:lpstr>
      <vt:lpstr>IBM Plex Mono Text</vt:lpstr>
      <vt:lpstr>OpenSans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Craig Kent</cp:lastModifiedBy>
  <cp:revision>278</cp:revision>
  <dcterms:created xsi:type="dcterms:W3CDTF">2021-04-29T18:58:34Z</dcterms:created>
  <dcterms:modified xsi:type="dcterms:W3CDTF">2023-09-29T21:25:01Z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